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Lst>
  <p:notesMasterIdLst>
    <p:notesMasterId r:id="rId9"/>
  </p:notesMasterIdLst>
  <p:handoutMasterIdLst>
    <p:handoutMasterId r:id="rId49"/>
  </p:handoutMasterIdLst>
  <p:sldIdLst>
    <p:sldId id="257" r:id="rId4"/>
    <p:sldId id="258" r:id="rId5"/>
    <p:sldId id="522" r:id="rId6"/>
    <p:sldId id="256" r:id="rId7"/>
    <p:sldId id="357" r:id="rId8"/>
    <p:sldId id="359" r:id="rId10"/>
    <p:sldId id="308" r:id="rId11"/>
    <p:sldId id="361" r:id="rId12"/>
    <p:sldId id="362" r:id="rId13"/>
    <p:sldId id="309" r:id="rId14"/>
    <p:sldId id="363" r:id="rId15"/>
    <p:sldId id="310" r:id="rId16"/>
    <p:sldId id="364" r:id="rId17"/>
    <p:sldId id="311" r:id="rId18"/>
    <p:sldId id="366" r:id="rId19"/>
    <p:sldId id="367" r:id="rId20"/>
    <p:sldId id="365" r:id="rId21"/>
    <p:sldId id="312" r:id="rId22"/>
    <p:sldId id="334" r:id="rId23"/>
    <p:sldId id="336" r:id="rId24"/>
    <p:sldId id="337" r:id="rId25"/>
    <p:sldId id="394" r:id="rId26"/>
    <p:sldId id="397" r:id="rId27"/>
    <p:sldId id="398" r:id="rId28"/>
    <p:sldId id="400" r:id="rId29"/>
    <p:sldId id="314" r:id="rId30"/>
    <p:sldId id="322" r:id="rId31"/>
    <p:sldId id="316" r:id="rId32"/>
    <p:sldId id="317" r:id="rId33"/>
    <p:sldId id="420" r:id="rId34"/>
    <p:sldId id="323" r:id="rId35"/>
    <p:sldId id="321" r:id="rId36"/>
    <p:sldId id="315" r:id="rId37"/>
    <p:sldId id="327" r:id="rId38"/>
    <p:sldId id="318" r:id="rId39"/>
    <p:sldId id="319" r:id="rId40"/>
    <p:sldId id="514" r:id="rId41"/>
    <p:sldId id="513" r:id="rId42"/>
    <p:sldId id="329" r:id="rId43"/>
    <p:sldId id="320" r:id="rId44"/>
    <p:sldId id="333" r:id="rId45"/>
    <p:sldId id="331" r:id="rId46"/>
    <p:sldId id="330" r:id="rId47"/>
    <p:sldId id="304" r:id="rId48"/>
  </p:sldIdLst>
  <p:sldSz cx="12192000" cy="6858000"/>
  <p:notesSz cx="6858000" cy="9144000"/>
  <p:defaultTextStyle>
    <a:defPPr>
      <a:defRPr lang="ko-KR"/>
    </a:defPPr>
    <a:lvl1pPr marL="0" lvl="0"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1pPr>
    <a:lvl2pPr marL="457200" lvl="1"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2pPr>
    <a:lvl3pPr marL="914400" lvl="2"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3pPr>
    <a:lvl4pPr marL="1371600" lvl="3"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4pPr>
    <a:lvl5pPr marL="1828800" lvl="4"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5pPr>
    <a:lvl6pPr marL="2286000" lvl="5"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6pPr>
    <a:lvl7pPr marL="2743200" lvl="6"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7pPr>
    <a:lvl8pPr marL="3200400" lvl="7"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8pPr>
    <a:lvl9pPr marL="3657600" lvl="8" indent="0" algn="l" defTabSz="914400" rtl="0" eaLnBrk="1" fontAlgn="base" latinLnBrk="1" hangingPunct="1">
      <a:lnSpc>
        <a:spcPct val="100000"/>
      </a:lnSpc>
      <a:spcBef>
        <a:spcPct val="0"/>
      </a:spcBef>
      <a:spcAft>
        <a:spcPct val="0"/>
      </a:spcAft>
      <a:buNone/>
      <a:defRPr b="0" i="0" u="none" kern="1200" baseline="0">
        <a:solidFill>
          <a:schemeClr val="tx1"/>
        </a:solidFill>
        <a:latin typeface="굴림" charset="-127"/>
        <a:ea typeface="굴림" charset="-127"/>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620"/>
    <p:restoredTop sz="94660"/>
  </p:normalViewPr>
  <p:slideViewPr>
    <p:cSldViewPr showGuides="1">
      <p:cViewPr>
        <p:scale>
          <a:sx n="93" d="100"/>
          <a:sy n="93" d="100"/>
        </p:scale>
        <p:origin x="-2070" y="-336"/>
      </p:cViewPr>
      <p:guideLst>
        <p:guide orient="horz" pos="2132"/>
        <p:guide pos="3794"/>
      </p:guideLst>
    </p:cSldViewPr>
  </p:slideViewPr>
  <p:notesTextViewPr>
    <p:cViewPr>
      <p:scale>
        <a:sx n="100" d="100"/>
        <a:sy n="100" d="100"/>
      </p:scale>
      <p:origin x="0" y="0"/>
    </p:cViewPr>
  </p:notesTextViewPr>
  <p:sorterViewPr showFormatting="0">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handoutMaster" Target="handoutMasters/handoutMaster1.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1" fontAlgn="auto" latinLnBrk="1" hangingPunct="1">
              <a:lnSpc>
                <a:spcPct val="100000"/>
              </a:lnSpc>
              <a:spcBef>
                <a:spcPts val="0"/>
              </a:spcBef>
              <a:spcAft>
                <a:spcPts val="0"/>
              </a:spcAft>
              <a:buClrTx/>
              <a:buSzTx/>
              <a:buFontTx/>
              <a:buNone/>
              <a:defRPr/>
            </a:pPr>
            <a:fld id="{DCC672ED-52F7-411D-A2D5-5F3D29E3ED4B}" type="datetimeFigureOut">
              <a:rPr kumimoji="0" lang="ko-KR"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ko-KR"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p>
            <a:pPr lvl="0" algn="r">
              <a:buNone/>
            </a:pPr>
            <a:fld id="{9A0DB2DC-4C9A-4742-B13C-FB6460FD3503}" type="slidenum">
              <a:rPr lang="ko-KR" altLang="en-US" sz="1200" dirty="0"/>
            </a:fld>
            <a:endParaRPr lang="ko-KR" altLang="en-US" sz="1200"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1" fontAlgn="auto" latinLnBrk="1" hangingPunct="1">
              <a:lnSpc>
                <a:spcPct val="100000"/>
              </a:lnSpc>
              <a:spcBef>
                <a:spcPts val="0"/>
              </a:spcBef>
              <a:spcAft>
                <a:spcPts val="0"/>
              </a:spcAft>
              <a:buClrTx/>
              <a:buSzTx/>
              <a:buFontTx/>
              <a:buNone/>
              <a:defRPr/>
            </a:pPr>
            <a:fld id="{AB6C6147-3E15-4361-AACB-63746785699D}" type="datetimeFigureOut">
              <a:rPr kumimoji="0" lang="ko-KR"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ko-KR"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ko-KR" altLang="en-US" sz="1200" b="0" i="0" u="none" strike="noStrike" kern="1200" cap="none" spc="0" normalizeH="0" baseline="0" noProof="0" smtClean="0">
                <a:ln>
                  <a:noFill/>
                </a:ln>
                <a:solidFill>
                  <a:schemeClr val="tx1"/>
                </a:solidFill>
                <a:effectLst/>
                <a:uLnTx/>
                <a:uFillTx/>
                <a:latin typeface="+mn-lt"/>
                <a:ea typeface="+mn-ea"/>
                <a:cs typeface="+mn-cs"/>
              </a:rPr>
              <a:t>마스터 텍스트 스타일을 편집합니다</a:t>
            </a:r>
            <a:endParaRPr kumimoji="0" lang="ko-KR"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1" hangingPunct="1">
              <a:lnSpc>
                <a:spcPct val="100000"/>
              </a:lnSpc>
              <a:spcBef>
                <a:spcPts val="0"/>
              </a:spcBef>
              <a:spcAft>
                <a:spcPts val="0"/>
              </a:spcAft>
              <a:buClrTx/>
              <a:buSzTx/>
              <a:buFontTx/>
              <a:buNone/>
              <a:defRPr/>
            </a:pPr>
            <a:r>
              <a:rPr kumimoji="0" lang="ko-KR" altLang="en-US" sz="1200" b="0" i="0" u="none" strike="noStrike" kern="1200" cap="none" spc="0" normalizeH="0" baseline="0" noProof="0" smtClean="0">
                <a:ln>
                  <a:noFill/>
                </a:ln>
                <a:solidFill>
                  <a:schemeClr val="tx1"/>
                </a:solidFill>
                <a:effectLst/>
                <a:uLnTx/>
                <a:uFillTx/>
                <a:latin typeface="+mn-lt"/>
                <a:ea typeface="+mn-ea"/>
                <a:cs typeface="+mn-cs"/>
              </a:rPr>
              <a:t>둘째 수준</a:t>
            </a:r>
            <a:endParaRPr kumimoji="0" lang="ko-KR"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auto" latinLnBrk="1" hangingPunct="1">
              <a:lnSpc>
                <a:spcPct val="100000"/>
              </a:lnSpc>
              <a:spcBef>
                <a:spcPts val="0"/>
              </a:spcBef>
              <a:spcAft>
                <a:spcPts val="0"/>
              </a:spcAft>
              <a:buClrTx/>
              <a:buSzTx/>
              <a:buFontTx/>
              <a:buNone/>
              <a:defRPr/>
            </a:pPr>
            <a:r>
              <a:rPr kumimoji="0" lang="ko-KR" altLang="en-US" sz="1200" b="0" i="0" u="none" strike="noStrike" kern="1200" cap="none" spc="0" normalizeH="0" baseline="0" noProof="0" smtClean="0">
                <a:ln>
                  <a:noFill/>
                </a:ln>
                <a:solidFill>
                  <a:schemeClr val="tx1"/>
                </a:solidFill>
                <a:effectLst/>
                <a:uLnTx/>
                <a:uFillTx/>
                <a:latin typeface="+mn-lt"/>
                <a:ea typeface="+mn-ea"/>
                <a:cs typeface="+mn-cs"/>
              </a:rPr>
              <a:t>셋째 수준</a:t>
            </a:r>
            <a:endParaRPr kumimoji="0" lang="ko-KR"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auto" latinLnBrk="1" hangingPunct="1">
              <a:lnSpc>
                <a:spcPct val="100000"/>
              </a:lnSpc>
              <a:spcBef>
                <a:spcPts val="0"/>
              </a:spcBef>
              <a:spcAft>
                <a:spcPts val="0"/>
              </a:spcAft>
              <a:buClrTx/>
              <a:buSzTx/>
              <a:buFontTx/>
              <a:buNone/>
              <a:defRPr/>
            </a:pPr>
            <a:r>
              <a:rPr kumimoji="0" lang="ko-KR" altLang="en-US" sz="1200" b="0" i="0" u="none" strike="noStrike" kern="1200" cap="none" spc="0" normalizeH="0" baseline="0" noProof="0" smtClean="0">
                <a:ln>
                  <a:noFill/>
                </a:ln>
                <a:solidFill>
                  <a:schemeClr val="tx1"/>
                </a:solidFill>
                <a:effectLst/>
                <a:uLnTx/>
                <a:uFillTx/>
                <a:latin typeface="+mn-lt"/>
                <a:ea typeface="+mn-ea"/>
                <a:cs typeface="+mn-cs"/>
              </a:rPr>
              <a:t>넷째 수준</a:t>
            </a:r>
            <a:endParaRPr kumimoji="0" lang="ko-KR"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auto" latinLnBrk="1" hangingPunct="1">
              <a:lnSpc>
                <a:spcPct val="100000"/>
              </a:lnSpc>
              <a:spcBef>
                <a:spcPts val="0"/>
              </a:spcBef>
              <a:spcAft>
                <a:spcPts val="0"/>
              </a:spcAft>
              <a:buClrTx/>
              <a:buSzTx/>
              <a:buFontTx/>
              <a:buNone/>
              <a:defRPr/>
            </a:pPr>
            <a:r>
              <a:rPr kumimoji="0" lang="ko-KR" altLang="en-US" sz="1200" b="0" i="0" u="none" strike="noStrike" kern="1200" cap="none" spc="0" normalizeH="0" baseline="0" noProof="0" smtClean="0">
                <a:ln>
                  <a:noFill/>
                </a:ln>
                <a:solidFill>
                  <a:schemeClr val="tx1"/>
                </a:solidFill>
                <a:effectLst/>
                <a:uLnTx/>
                <a:uFillTx/>
                <a:latin typeface="+mn-lt"/>
                <a:ea typeface="+mn-ea"/>
                <a:cs typeface="+mn-cs"/>
              </a:rPr>
              <a:t>다섯째 수준</a:t>
            </a: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p>
            <a:pPr lvl="0" algn="r">
              <a:buNone/>
            </a:pPr>
            <a:fld id="{9A0DB2DC-4C9A-4742-B13C-FB6460FD3503}" type="slidenum">
              <a:rPr lang="ko-KR" altLang="en-US" sz="1200" dirty="0"/>
            </a:fld>
            <a:endParaRPr lang="ko-KR" altLang="en-US" sz="1200" dirty="0"/>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p>
            <a:pPr lvl="0" algn="r">
              <a:buNone/>
            </a:pPr>
            <a:fld id="{9A0DB2DC-4C9A-4742-B13C-FB6460FD3503}" type="slidenum">
              <a:rPr lang="ko-KR" altLang="en-US" sz="1200" dirty="0"/>
            </a:fld>
            <a:endParaRPr lang="ko-KR"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p>
            <a:pPr lvl="0" algn="r">
              <a:buNone/>
            </a:pPr>
            <a:fld id="{9A0DB2DC-4C9A-4742-B13C-FB6460FD3503}" type="slidenum">
              <a:rPr lang="ko-KR" altLang="en-US" sz="1200" dirty="0"/>
            </a:fld>
            <a:endParaRPr lang="ko-KR"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p>
            <a:pPr lvl="0" algn="r">
              <a:buNone/>
            </a:pPr>
            <a:fld id="{9A0DB2DC-4C9A-4742-B13C-FB6460FD3503}" type="slidenum">
              <a:rPr lang="ko-KR" altLang="en-US" sz="1200" dirty="0"/>
            </a:fld>
            <a:endParaRPr lang="ko-KR"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p>
            <a:pPr lvl="0" algn="r">
              <a:buNone/>
            </a:pPr>
            <a:fld id="{9A0DB2DC-4C9A-4742-B13C-FB6460FD3503}" type="slidenum">
              <a:rPr lang="ko-KR" altLang="en-US" sz="1200" dirty="0"/>
            </a:fld>
            <a:endParaRPr lang="ko-KR"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p>
            <a:pPr lvl="0" algn="r">
              <a:buNone/>
            </a:pPr>
            <a:fld id="{9A0DB2DC-4C9A-4742-B13C-FB6460FD3503}" type="slidenum">
              <a:rPr lang="ko-KR" altLang="en-US" sz="1200" dirty="0"/>
            </a:fld>
            <a:endParaRPr lang="ko-KR"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p>
            <a:pPr lvl="0" algn="r">
              <a:buNone/>
            </a:pPr>
            <a:fld id="{9A0DB2DC-4C9A-4742-B13C-FB6460FD3503}" type="slidenum">
              <a:rPr lang="ko-KR" altLang="en-US" sz="1200" dirty="0"/>
            </a:fld>
            <a:endParaRPr lang="ko-KR"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p>
            <a:pPr lvl="0" algn="r">
              <a:buNone/>
            </a:pPr>
            <a:fld id="{9A0DB2DC-4C9A-4742-B13C-FB6460FD3503}" type="slidenum">
              <a:rPr lang="ko-KR" altLang="en-US" sz="1200" dirty="0"/>
            </a:fld>
            <a:endParaRPr lang="ko-KR"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p>
            <a:pPr lvl="0" algn="r">
              <a:buNone/>
            </a:pPr>
            <a:fld id="{9A0DB2DC-4C9A-4742-B13C-FB6460FD3503}" type="slidenum">
              <a:rPr lang="ko-KR" altLang="en-US" sz="1200" dirty="0"/>
            </a:fld>
            <a:endParaRPr lang="ko-KR"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p>
            <a:pPr lvl="0" algn="r">
              <a:buNone/>
            </a:pPr>
            <a:fld id="{9A0DB2DC-4C9A-4742-B13C-FB6460FD3503}" type="slidenum">
              <a:rPr lang="ko-KR" altLang="en-US" sz="1200" dirty="0"/>
            </a:fld>
            <a:endParaRPr lang="ko-KR"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p>
            <a:pPr lvl="0" algn="r">
              <a:buNone/>
            </a:pPr>
            <a:fld id="{9A0DB2DC-4C9A-4742-B13C-FB6460FD3503}" type="slidenum">
              <a:rPr lang="ko-KR" altLang="en-US" sz="1200" dirty="0"/>
            </a:fld>
            <a:endParaRPr lang="ko-KR"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p>
            <a:pPr lvl="0" algn="r">
              <a:buNone/>
            </a:pPr>
            <a:fld id="{9A0DB2DC-4C9A-4742-B13C-FB6460FD3503}" type="slidenum">
              <a:rPr lang="ko-KR" altLang="en-US" sz="1200" dirty="0"/>
            </a:fld>
            <a:endParaRPr lang="ko-KR"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p>
            <a:pPr lvl="0" algn="r">
              <a:buNone/>
            </a:pPr>
            <a:fld id="{9A0DB2DC-4C9A-4742-B13C-FB6460FD3503}" type="slidenum">
              <a:rPr lang="ko-KR" altLang="en-US" sz="1200" dirty="0"/>
            </a:fld>
            <a:endParaRPr lang="ko-KR"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p>
            <a:pPr lvl="0" algn="r">
              <a:buNone/>
            </a:pPr>
            <a:fld id="{9A0DB2DC-4C9A-4742-B13C-FB6460FD3503}" type="slidenum">
              <a:rPr lang="ko-KR" altLang="en-US" sz="1200" dirty="0"/>
            </a:fld>
            <a:endParaRPr lang="ko-KR"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p>
            <a:pPr lvl="0" algn="r">
              <a:buNone/>
            </a:pPr>
            <a:fld id="{9A0DB2DC-4C9A-4742-B13C-FB6460FD3503}" type="slidenum">
              <a:rPr lang="ko-KR" altLang="en-US" sz="1200" dirty="0"/>
            </a:fld>
            <a:endParaRPr lang="ko-KR"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p>
            <a:pPr lvl="0" algn="r">
              <a:buNone/>
            </a:pPr>
            <a:fld id="{9A0DB2DC-4C9A-4742-B13C-FB6460FD3503}" type="slidenum">
              <a:rPr lang="ko-KR" altLang="en-US" sz="1200" dirty="0"/>
            </a:fld>
            <a:endParaRPr lang="ko-KR"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슬라이드 이미지 개체 틀 1"/>
          <p:cNvSpPr>
            <a:spLocks noGrp="1" noRot="1" noChangeAspect="1" noTextEdit="1"/>
          </p:cNvSpPr>
          <p:nvPr>
            <p:ph type="sldImg"/>
          </p:nvPr>
        </p:nvSpPr>
        <p:spPr>
          <a:ln>
            <a:solidFill>
              <a:srgbClr val="000000"/>
            </a:solidFill>
            <a:miter/>
          </a:ln>
        </p:spPr>
      </p:sp>
      <p:sp>
        <p:nvSpPr>
          <p:cNvPr id="15363" name="슬라이드 노트 개체 틀 2"/>
          <p:cNvSpPr>
            <a:spLocks noGrp="1"/>
          </p:cNvSpPr>
          <p:nvPr>
            <p:ph type="body" idx="1"/>
          </p:nvPr>
        </p:nvSpPr>
        <p:spPr>
          <a:noFill/>
          <a:ln>
            <a:noFill/>
          </a:ln>
        </p:spPr>
        <p:txBody>
          <a:bodyPr wrap="square" lIns="91440" tIns="45720" rIns="91440" bIns="45720" anchor="t"/>
          <a:p>
            <a:pPr lvl="0">
              <a:spcBef>
                <a:spcPct val="0"/>
              </a:spcBef>
            </a:pPr>
            <a:endParaRPr lang="ko-KR" altLang="en-US" dirty="0"/>
          </a:p>
        </p:txBody>
      </p:sp>
      <p:sp>
        <p:nvSpPr>
          <p:cNvPr id="15364" name="슬라이드 번호 개체 틀 3"/>
          <p:cNvSpPr txBox="1">
            <a:spLocks noGrp="1"/>
          </p:cNvSpPr>
          <p:nvPr>
            <p:ph type="sldNum" sz="quarter"/>
          </p:nvPr>
        </p:nvSpPr>
        <p:spPr>
          <a:xfrm>
            <a:off x="3884613" y="8685213"/>
            <a:ext cx="2971800" cy="457200"/>
          </a:xfrm>
          <a:prstGeom prst="rect">
            <a:avLst/>
          </a:prstGeom>
          <a:noFill/>
          <a:ln w="9525">
            <a:noFill/>
          </a:ln>
        </p:spPr>
        <p:txBody>
          <a:bodyPr anchor="b"/>
          <a:p>
            <a:pPr lvl="0" algn="r">
              <a:buNone/>
            </a:pPr>
            <a:fld id="{9A0DB2DC-4C9A-4742-B13C-FB6460FD3503}" type="slidenum">
              <a:rPr lang="ko-KR" altLang="en-US" sz="1200" dirty="0"/>
            </a:fld>
            <a:endParaRPr lang="ko-KR"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3074" name="Picture 2" descr="D:\아초_C\ah\템플릿작업\템플릿_27\01.jpg"/>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2" name="Date Placeholder 1"/>
          <p:cNvSpPr>
            <a:spLocks noGrp="1"/>
          </p:cNvSpPr>
          <p:nvPr>
            <p:ph type="dt" sz="half" idx="10"/>
          </p:nvPr>
        </p:nvSpPr>
        <p:spPr/>
        <p:txBody>
          <a:bodyPr/>
          <a:p>
            <a:pPr marL="0" marR="0" lvl="0" indent="0" algn="l" defTabSz="914400" rtl="0" eaLnBrk="1" fontAlgn="auto" latinLnBrk="1" hangingPunct="1">
              <a:lnSpc>
                <a:spcPct val="100000"/>
              </a:lnSpc>
              <a:spcBef>
                <a:spcPts val="0"/>
              </a:spcBef>
              <a:spcAft>
                <a:spcPts val="0"/>
              </a:spcAft>
              <a:buClrTx/>
              <a:buSzTx/>
              <a:buFontTx/>
              <a:buNone/>
              <a:defRPr/>
            </a:pPr>
            <a:fld id="{9316A9F1-1698-4BE4-99DE-1906F2D5534D}" type="datetimeFigureOut">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lvl="0">
              <a:buNone/>
            </a:pPr>
            <a:fld id="{9A0DB2DC-4C9A-4742-B13C-FB6460FD3503}" type="slidenum">
              <a:rPr lang="ko-KR" altLang="en-US" dirty="0">
                <a:latin typeface="Malgun Gothic" panose="020B0503020000020004" charset="-127"/>
                <a:ea typeface="Malgun Gothic" panose="020B0503020000020004" charset="-127"/>
              </a:rPr>
            </a:fld>
            <a:endParaRPr lang="ko-KR" altLang="en-US" dirty="0">
              <a:latin typeface="Malgun Gothic" panose="020B0503020000020004" charset="-127"/>
              <a:ea typeface="Malgun Gothic" panose="020B0503020000020004" charset="-127"/>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auto" latinLnBrk="1" hangingPunct="1">
              <a:lnSpc>
                <a:spcPct val="100000"/>
              </a:lnSpc>
              <a:spcBef>
                <a:spcPts val="0"/>
              </a:spcBef>
              <a:spcAft>
                <a:spcPts val="0"/>
              </a:spcAft>
              <a:buClrTx/>
              <a:buSzTx/>
              <a:buFontTx/>
              <a:buNone/>
              <a:defRPr/>
            </a:pPr>
            <a:fld id="{9316A9F1-1698-4BE4-99DE-1906F2D5534D}" type="datetimeFigureOut">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lvl="0">
              <a:buNone/>
            </a:pPr>
            <a:fld id="{9A0DB2DC-4C9A-4742-B13C-FB6460FD3503}" type="slidenum">
              <a:rPr lang="ko-KR" altLang="en-US" dirty="0">
                <a:latin typeface="Malgun Gothic" panose="020B0503020000020004" charset="-127"/>
                <a:ea typeface="Malgun Gothic" panose="020B0503020000020004" charset="-127"/>
              </a:rPr>
            </a:fld>
            <a:endParaRPr lang="ko-KR" altLang="en-US" dirty="0">
              <a:latin typeface="Malgun Gothic" panose="020B0503020000020004" charset="-127"/>
              <a:ea typeface="Malgun Gothic" panose="020B0503020000020004" charset="-127"/>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5122" name="Picture 2" descr="D:\아초_C\ah\템플릿작업\템플릿_27\png\13.png"/>
          <p:cNvPicPr>
            <a:picLocks noChangeAspect="1"/>
          </p:cNvPicPr>
          <p:nvPr userDrawn="1"/>
        </p:nvPicPr>
        <p:blipFill>
          <a:blip r:embed="rId2"/>
          <a:srcRect l="7675" t="2452" r="11684" b="3387"/>
          <a:stretch>
            <a:fillRect/>
          </a:stretch>
        </p:blipFill>
        <p:spPr>
          <a:xfrm>
            <a:off x="143933" y="6134100"/>
            <a:ext cx="1534584" cy="642938"/>
          </a:xfrm>
          <a:prstGeom prst="rect">
            <a:avLst/>
          </a:prstGeom>
          <a:noFill/>
          <a:ln w="9525">
            <a:noFill/>
          </a:ln>
        </p:spPr>
      </p:pic>
      <p:pic>
        <p:nvPicPr>
          <p:cNvPr id="5123" name="Picture 3" descr="D:\아초_C\ah\템플릿작업\템플릿_27\png\14.png"/>
          <p:cNvPicPr>
            <a:picLocks noChangeAspect="1"/>
          </p:cNvPicPr>
          <p:nvPr userDrawn="1"/>
        </p:nvPicPr>
        <p:blipFill>
          <a:blip r:embed="rId3"/>
          <a:srcRect t="3104" r="16449" b="15086"/>
          <a:stretch>
            <a:fillRect/>
          </a:stretch>
        </p:blipFill>
        <p:spPr>
          <a:xfrm>
            <a:off x="11040533" y="0"/>
            <a:ext cx="1151467" cy="890588"/>
          </a:xfrm>
          <a:prstGeom prst="rect">
            <a:avLst/>
          </a:prstGeom>
          <a:noFill/>
          <a:ln w="9525">
            <a:noFill/>
          </a:ln>
        </p:spPr>
      </p:pic>
      <p:sp>
        <p:nvSpPr>
          <p:cNvPr id="2" name="Date Placeholder 1"/>
          <p:cNvSpPr>
            <a:spLocks noGrp="1"/>
          </p:cNvSpPr>
          <p:nvPr>
            <p:ph type="dt" sz="half" idx="10"/>
          </p:nvPr>
        </p:nvSpPr>
        <p:spPr/>
        <p:txBody>
          <a:bodyPr/>
          <a:p>
            <a:pPr marL="0" marR="0" lvl="0" indent="0" algn="l" defTabSz="914400" rtl="0" eaLnBrk="1" fontAlgn="auto" latinLnBrk="1" hangingPunct="1">
              <a:lnSpc>
                <a:spcPct val="100000"/>
              </a:lnSpc>
              <a:spcBef>
                <a:spcPts val="0"/>
              </a:spcBef>
              <a:spcAft>
                <a:spcPts val="0"/>
              </a:spcAft>
              <a:buClrTx/>
              <a:buSzTx/>
              <a:buFontTx/>
              <a:buNone/>
              <a:defRPr/>
            </a:pPr>
            <a:fld id="{9316A9F1-1698-4BE4-99DE-1906F2D5534D}" type="datetimeFigureOut">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lvl="0">
              <a:buNone/>
            </a:pPr>
            <a:fld id="{9A0DB2DC-4C9A-4742-B13C-FB6460FD3503}" type="slidenum">
              <a:rPr lang="ko-KR" altLang="en-US" dirty="0">
                <a:latin typeface="Malgun Gothic" panose="020B0503020000020004" charset="-127"/>
                <a:ea typeface="Malgun Gothic" panose="020B0503020000020004" charset="-127"/>
              </a:rPr>
            </a:fld>
            <a:endParaRPr lang="ko-KR" altLang="en-US" dirty="0">
              <a:latin typeface="Malgun Gothic" panose="020B0503020000020004" charset="-127"/>
              <a:ea typeface="Malgun Gothic" panose="020B0503020000020004" charset="-127"/>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auto" latinLnBrk="1" hangingPunct="1">
              <a:lnSpc>
                <a:spcPct val="100000"/>
              </a:lnSpc>
              <a:spcBef>
                <a:spcPts val="0"/>
              </a:spcBef>
              <a:spcAft>
                <a:spcPts val="0"/>
              </a:spcAft>
              <a:buClrTx/>
              <a:buSzTx/>
              <a:buFontTx/>
              <a:buNone/>
              <a:defRPr/>
            </a:pPr>
            <a:fld id="{9316A9F1-1698-4BE4-99DE-1906F2D5534D}" type="datetimeFigureOut">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lvl="0">
              <a:buNone/>
            </a:pPr>
            <a:fld id="{9A0DB2DC-4C9A-4742-B13C-FB6460FD3503}" type="slidenum">
              <a:rPr lang="ko-KR" altLang="en-US" dirty="0">
                <a:latin typeface="Malgun Gothic" panose="020B0503020000020004" charset="-127"/>
                <a:ea typeface="Malgun Gothic" panose="020B0503020000020004" charset="-127"/>
              </a:rPr>
            </a:fld>
            <a:endParaRPr lang="ko-KR" altLang="en-US" dirty="0">
              <a:latin typeface="Malgun Gothic" panose="020B0503020000020004" charset="-127"/>
              <a:ea typeface="Malgun Gothic" panose="020B0503020000020004" charset="-127"/>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4.jpeg"/><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제목 개체 틀 1"/>
          <p:cNvSpPr>
            <a:spLocks noGrp="1"/>
          </p:cNvSpPr>
          <p:nvPr>
            <p:ph type="title"/>
          </p:nvPr>
        </p:nvSpPr>
        <p:spPr>
          <a:xfrm>
            <a:off x="609600" y="274638"/>
            <a:ext cx="10972800" cy="1143000"/>
          </a:xfrm>
          <a:prstGeom prst="rect">
            <a:avLst/>
          </a:prstGeom>
          <a:noFill/>
          <a:ln w="9525">
            <a:noFill/>
          </a:ln>
        </p:spPr>
        <p:txBody>
          <a:bodyPr anchor="ctr"/>
          <a:p>
            <a:pPr lvl="0"/>
            <a:r>
              <a:rPr lang="ko-KR" altLang="en-US" dirty="0"/>
              <a:t>마스터 제목 스타일 편집</a:t>
            </a:r>
            <a:endParaRPr lang="ko-KR" altLang="en-US" dirty="0"/>
          </a:p>
        </p:txBody>
      </p:sp>
      <p:sp>
        <p:nvSpPr>
          <p:cNvPr id="1027" name="텍스트 개체 틀 2"/>
          <p:cNvSpPr>
            <a:spLocks noGrp="1"/>
          </p:cNvSpPr>
          <p:nvPr>
            <p:ph type="body" idx="1"/>
          </p:nvPr>
        </p:nvSpPr>
        <p:spPr>
          <a:xfrm>
            <a:off x="609600" y="1600200"/>
            <a:ext cx="10972800" cy="4525963"/>
          </a:xfrm>
          <a:prstGeom prst="rect">
            <a:avLst/>
          </a:prstGeom>
          <a:noFill/>
          <a:ln w="9525">
            <a:noFill/>
          </a:ln>
        </p:spPr>
        <p:txBody>
          <a:bodyPr/>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날짜 개체 틀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1" hangingPunct="1">
              <a:lnSpc>
                <a:spcPct val="100000"/>
              </a:lnSpc>
              <a:spcBef>
                <a:spcPts val="0"/>
              </a:spcBef>
              <a:spcAft>
                <a:spcPts val="0"/>
              </a:spcAft>
              <a:buClrTx/>
              <a:buSzTx/>
              <a:buFontTx/>
              <a:buNone/>
              <a:defRPr/>
            </a:pPr>
            <a:fld id="{9316A9F1-1698-4BE4-99DE-1906F2D5534D}" type="datetimeFigureOut">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endParaRPr>
          </a:p>
        </p:txBody>
      </p:sp>
      <p:sp>
        <p:nvSpPr>
          <p:cNvPr id="5" name="바닥글 개체 틀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슬라이드 번호 개체 틀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rgbClr val="898989"/>
                </a:solidFill>
              </a:defRPr>
            </a:lvl1pPr>
          </a:lstStyle>
          <a:p>
            <a:pPr lvl="0">
              <a:buNone/>
            </a:pPr>
            <a:fld id="{9A0DB2DC-4C9A-4742-B13C-FB6460FD3503}" type="slidenum">
              <a:rPr lang="ko-KR" altLang="en-US" dirty="0">
                <a:latin typeface="Malgun Gothic" panose="020B0503020000020004" charset="-127"/>
                <a:ea typeface="Malgun Gothic" panose="020B0503020000020004" charset="-127"/>
              </a:rPr>
            </a:fld>
            <a:endParaRPr lang="ko-KR" altLang="en-US" dirty="0">
              <a:latin typeface="Malgun Gothic" panose="020B0503020000020004" charset="-127"/>
              <a:ea typeface="Malgun Gothic" panose="020B0503020000020004" charset="-127"/>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
        </a:blipFill>
        <a:effectLst/>
      </p:bgPr>
    </p:bg>
    <p:spTree>
      <p:nvGrpSpPr>
        <p:cNvPr id="1" name=""/>
        <p:cNvGrpSpPr/>
        <p:nvPr/>
      </p:nvGrpSpPr>
      <p:grpSpPr/>
      <p:sp>
        <p:nvSpPr>
          <p:cNvPr id="6" name="직사각형 5"/>
          <p:cNvSpPr/>
          <p:nvPr/>
        </p:nvSpPr>
        <p:spPr>
          <a:xfrm>
            <a:off x="0" y="260350"/>
            <a:ext cx="2995083" cy="647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7" name="TextBox 6"/>
          <p:cNvSpPr txBox="1"/>
          <p:nvPr/>
        </p:nvSpPr>
        <p:spPr>
          <a:xfrm>
            <a:off x="131233" y="309563"/>
            <a:ext cx="2863850" cy="5835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32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PNG FILE</a:t>
            </a:r>
            <a:endParaRPr kumimoji="0" lang="ko-KR" altLang="en-US" sz="3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54" r:id="rId1"/>
  </p:sldLayoutIdLst>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4.xml"/><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5.png"/><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30.png"/><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4.xml"/><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4.xml"/><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4.xml"/><Relationship Id="rId3" Type="http://schemas.openxmlformats.org/officeDocument/2006/relationships/image" Target="../media/image35.GIF"/><Relationship Id="rId2" Type="http://schemas.openxmlformats.org/officeDocument/2006/relationships/image" Target="../media/image34.png"/><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4.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0" Type="http://schemas.openxmlformats.org/officeDocument/2006/relationships/slideLayout" Target="../slideLayouts/slideLayout1.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0.jpeg"/><Relationship Id="rId1" Type="http://schemas.openxmlformats.org/officeDocument/2006/relationships/image" Target="../media/image38.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7.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image" Target="../media/image57.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0" name="Picture 4" descr="D:\아초_C\ah\템플릿작업\템플릿_27\png\06.png"/>
          <p:cNvPicPr>
            <a:picLocks noChangeAspect="1"/>
          </p:cNvPicPr>
          <p:nvPr/>
        </p:nvPicPr>
        <p:blipFill>
          <a:blip r:embed="rId1"/>
          <a:stretch>
            <a:fillRect/>
          </a:stretch>
        </p:blipFill>
        <p:spPr>
          <a:xfrm>
            <a:off x="2176463" y="1074738"/>
            <a:ext cx="1287462" cy="1246187"/>
          </a:xfrm>
          <a:prstGeom prst="rect">
            <a:avLst/>
          </a:prstGeom>
          <a:noFill/>
          <a:ln w="9525">
            <a:noFill/>
          </a:ln>
        </p:spPr>
      </p:pic>
      <p:pic>
        <p:nvPicPr>
          <p:cNvPr id="7171" name="Picture 5" descr="D:\아초_C\ah\템플릿작업\템플릿_27\png\07.png"/>
          <p:cNvPicPr>
            <a:picLocks noChangeAspect="1"/>
          </p:cNvPicPr>
          <p:nvPr/>
        </p:nvPicPr>
        <p:blipFill>
          <a:blip r:embed="rId2"/>
          <a:stretch>
            <a:fillRect/>
          </a:stretch>
        </p:blipFill>
        <p:spPr>
          <a:xfrm>
            <a:off x="3519488" y="1030288"/>
            <a:ext cx="841375" cy="1138237"/>
          </a:xfrm>
          <a:prstGeom prst="rect">
            <a:avLst/>
          </a:prstGeom>
          <a:noFill/>
          <a:ln w="9525">
            <a:noFill/>
          </a:ln>
        </p:spPr>
      </p:pic>
      <p:pic>
        <p:nvPicPr>
          <p:cNvPr id="7172" name="Picture 3" descr="D:\아초_C\ah\템플릿작업\템플릿_27\png\05.png"/>
          <p:cNvPicPr>
            <a:picLocks noChangeAspect="1"/>
          </p:cNvPicPr>
          <p:nvPr/>
        </p:nvPicPr>
        <p:blipFill>
          <a:blip r:embed="rId3"/>
          <a:stretch>
            <a:fillRect/>
          </a:stretch>
        </p:blipFill>
        <p:spPr>
          <a:xfrm>
            <a:off x="1235075" y="225425"/>
            <a:ext cx="4575175" cy="1571625"/>
          </a:xfrm>
          <a:prstGeom prst="rect">
            <a:avLst/>
          </a:prstGeom>
          <a:noFill/>
          <a:ln w="9525">
            <a:noFill/>
          </a:ln>
        </p:spPr>
      </p:pic>
      <p:pic>
        <p:nvPicPr>
          <p:cNvPr id="7173" name="Picture 2" descr="D:\아초_C\ah\템플릿작업\템플릿_27\png\01.png"/>
          <p:cNvPicPr>
            <a:picLocks noChangeAspect="1"/>
          </p:cNvPicPr>
          <p:nvPr/>
        </p:nvPicPr>
        <p:blipFill>
          <a:blip r:embed="rId4"/>
          <a:srcRect t="41223" b="22137"/>
          <a:stretch>
            <a:fillRect/>
          </a:stretch>
        </p:blipFill>
        <p:spPr>
          <a:xfrm>
            <a:off x="1524000" y="0"/>
            <a:ext cx="9144000" cy="657225"/>
          </a:xfrm>
          <a:prstGeom prst="rect">
            <a:avLst/>
          </a:prstGeom>
          <a:noFill/>
          <a:ln w="9525">
            <a:noFill/>
          </a:ln>
        </p:spPr>
      </p:pic>
      <p:pic>
        <p:nvPicPr>
          <p:cNvPr id="7174" name="Picture 4" descr="D:\아초_C\ah\템플릿작업\템플릿_27\png\10.png"/>
          <p:cNvPicPr>
            <a:picLocks noChangeAspect="1"/>
          </p:cNvPicPr>
          <p:nvPr/>
        </p:nvPicPr>
        <p:blipFill>
          <a:blip r:embed="rId5"/>
          <a:stretch>
            <a:fillRect/>
          </a:stretch>
        </p:blipFill>
        <p:spPr>
          <a:xfrm>
            <a:off x="5700713" y="5300663"/>
            <a:ext cx="1801812" cy="1449387"/>
          </a:xfrm>
          <a:prstGeom prst="rect">
            <a:avLst/>
          </a:prstGeom>
          <a:noFill/>
          <a:ln w="9525">
            <a:noFill/>
          </a:ln>
        </p:spPr>
      </p:pic>
      <p:pic>
        <p:nvPicPr>
          <p:cNvPr id="7175" name="Picture 3" descr="D:\아초_C\ah\템플릿작업\템플릿_27\png\08.png"/>
          <p:cNvPicPr>
            <a:picLocks noChangeAspect="1"/>
          </p:cNvPicPr>
          <p:nvPr/>
        </p:nvPicPr>
        <p:blipFill>
          <a:blip r:embed="rId6"/>
          <a:srcRect l="16907" t="8867" r="20488" b="12909"/>
          <a:stretch>
            <a:fillRect/>
          </a:stretch>
        </p:blipFill>
        <p:spPr>
          <a:xfrm>
            <a:off x="1379538" y="2530475"/>
            <a:ext cx="3887787" cy="3643313"/>
          </a:xfrm>
          <a:prstGeom prst="rect">
            <a:avLst/>
          </a:prstGeom>
          <a:noFill/>
          <a:ln w="9525">
            <a:noFill/>
          </a:ln>
        </p:spPr>
      </p:pic>
      <p:sp>
        <p:nvSpPr>
          <p:cNvPr id="9" name="직사각형 37"/>
          <p:cNvSpPr>
            <a:spLocks noChangeArrowheads="1"/>
          </p:cNvSpPr>
          <p:nvPr/>
        </p:nvSpPr>
        <p:spPr bwMode="auto">
          <a:xfrm>
            <a:off x="4361180" y="1412875"/>
            <a:ext cx="6256020" cy="583565"/>
          </a:xfrm>
          <a:prstGeom prst="rect">
            <a:avLst/>
          </a:prstGeom>
          <a:noFill/>
          <a:ln w="9525">
            <a:noFill/>
            <a:miter lim="800000"/>
          </a:ln>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3200" b="1" i="0" u="none" strike="noStrike" kern="1200" cap="none" spc="-20" normalizeH="0" baseline="0" noProof="0" dirty="0">
                <a:ln>
                  <a:noFill/>
                </a:ln>
                <a:solidFill>
                  <a:schemeClr val="tx1"/>
                </a:solidFill>
                <a:effectLst/>
                <a:uLnTx/>
                <a:uFillTx/>
                <a:latin typeface="Arial" panose="020B0604020202020204" pitchFamily="34" charset="0"/>
                <a:ea typeface="Malgun Gothic" panose="020B0503020000020004" charset="-127"/>
                <a:cs typeface="Arial" panose="020B0604020202020204" pitchFamily="34" charset="0"/>
              </a:rPr>
              <a:t>Đồ thị - Cây tối đại ngắn nhất</a:t>
            </a:r>
            <a:endParaRPr kumimoji="0" lang="en-US" altLang="ko-KR" sz="3200" b="1" i="0" u="none" strike="noStrike" kern="1200" cap="none" spc="-20" normalizeH="0" baseline="0" noProof="0" dirty="0">
              <a:ln>
                <a:noFill/>
              </a:ln>
              <a:solidFill>
                <a:schemeClr val="tx1"/>
              </a:solidFill>
              <a:effectLst/>
              <a:uLnTx/>
              <a:uFillTx/>
              <a:latin typeface="Arial" panose="020B0604020202020204" pitchFamily="34" charset="0"/>
              <a:ea typeface="Malgun Gothic" panose="020B0503020000020004" charset="-127"/>
              <a:cs typeface="Arial" panose="020B0604020202020204" pitchFamily="34" charset="0"/>
            </a:endParaRPr>
          </a:p>
        </p:txBody>
      </p:sp>
      <p:sp>
        <p:nvSpPr>
          <p:cNvPr id="7178" name="TextBox 5"/>
          <p:cNvSpPr txBox="1"/>
          <p:nvPr/>
        </p:nvSpPr>
        <p:spPr>
          <a:xfrm>
            <a:off x="4247515" y="2168525"/>
            <a:ext cx="6312535" cy="430530"/>
          </a:xfrm>
          <a:prstGeom prst="rect">
            <a:avLst/>
          </a:prstGeom>
          <a:noFill/>
          <a:ln w="9525">
            <a:noFill/>
          </a:ln>
        </p:spPr>
        <p:txBody>
          <a:bodyPr wrap="square" lIns="0" tIns="0" rIns="0" bIns="0">
            <a:spAutoFit/>
          </a:bodyPr>
          <a:p>
            <a:pPr algn="ctr"/>
            <a:r>
              <a:rPr lang="en-US" altLang="ko-KR" sz="2800" b="1" dirty="0">
                <a:latin typeface="Arial" panose="020B0604020202020204" pitchFamily="34" charset="0"/>
                <a:ea typeface="Malgun Gothic" panose="020B0503020000020004" charset="-127"/>
                <a:cs typeface="Arial" panose="020B0604020202020204" pitchFamily="34" charset="0"/>
              </a:rPr>
              <a:t>Nhóm 6</a:t>
            </a:r>
            <a:endParaRPr lang="ko-KR" altLang="en-US" sz="2800" b="1" dirty="0">
              <a:latin typeface="Arial" panose="020B0604020202020204" pitchFamily="34" charset="0"/>
              <a:ea typeface="Arial" panose="020B0604020202020204" pitchFamily="34" charset="0"/>
            </a:endParaRPr>
          </a:p>
        </p:txBody>
      </p:sp>
      <p:pic>
        <p:nvPicPr>
          <p:cNvPr id="7179" name="Picture 5" descr="D:\아초_C\ah\템플릿작업\템플릿_27\png\09.png"/>
          <p:cNvPicPr>
            <a:picLocks noChangeAspect="1"/>
          </p:cNvPicPr>
          <p:nvPr/>
        </p:nvPicPr>
        <p:blipFill>
          <a:blip r:embed="rId7"/>
          <a:stretch>
            <a:fillRect/>
          </a:stretch>
        </p:blipFill>
        <p:spPr>
          <a:xfrm>
            <a:off x="7356475" y="5373688"/>
            <a:ext cx="1509713" cy="1325562"/>
          </a:xfrm>
          <a:prstGeom prst="rect">
            <a:avLst/>
          </a:prstGeom>
          <a:noFill/>
          <a:ln w="9525">
            <a:noFill/>
          </a:ln>
        </p:spPr>
      </p:pic>
      <p:pic>
        <p:nvPicPr>
          <p:cNvPr id="7180" name="Picture 6" descr="D:\아초_C\ah\템플릿작업\템플릿_27\png\11.png"/>
          <p:cNvPicPr>
            <a:picLocks noChangeAspect="1"/>
          </p:cNvPicPr>
          <p:nvPr/>
        </p:nvPicPr>
        <p:blipFill>
          <a:blip r:embed="rId8"/>
          <a:stretch>
            <a:fillRect/>
          </a:stretch>
        </p:blipFill>
        <p:spPr>
          <a:xfrm>
            <a:off x="3395663" y="4905375"/>
            <a:ext cx="2252662" cy="1811338"/>
          </a:xfrm>
          <a:prstGeom prst="rect">
            <a:avLst/>
          </a:prstGeom>
          <a:noFill/>
          <a:ln w="9525">
            <a:noFill/>
          </a:ln>
        </p:spPr>
      </p:pic>
      <p:sp>
        <p:nvSpPr>
          <p:cNvPr id="2" name="Text Box 1"/>
          <p:cNvSpPr txBox="1"/>
          <p:nvPr/>
        </p:nvSpPr>
        <p:spPr>
          <a:xfrm>
            <a:off x="5867400" y="2924810"/>
            <a:ext cx="3347720" cy="922020"/>
          </a:xfrm>
          <a:prstGeom prst="rect">
            <a:avLst/>
          </a:prstGeom>
          <a:noFill/>
        </p:spPr>
        <p:txBody>
          <a:bodyPr wrap="square" rtlCol="0">
            <a:spAutoFit/>
          </a:bodyPr>
          <a:p>
            <a:pPr algn="ctr"/>
            <a:r>
              <a:rPr lang="en-US"/>
              <a:t>Lê Khánh Duy - 18520661</a:t>
            </a:r>
            <a:endParaRPr lang="en-US"/>
          </a:p>
          <a:p>
            <a:pPr algn="ctr"/>
            <a:r>
              <a:rPr lang="en-US"/>
              <a:t>Hoàng Văn Hùng - 18520794</a:t>
            </a:r>
            <a:endParaRPr lang="en-US"/>
          </a:p>
          <a:p>
            <a:pPr algn="ctr"/>
            <a:r>
              <a:rPr lang="en-US"/>
              <a:t>Tô Nhật Huy - 18520855</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3" descr="D:\아초_C\ah\템플릿작업\템플릿_27\png\16.png"/>
          <p:cNvPicPr>
            <a:picLocks noChangeAspect="1"/>
          </p:cNvPicPr>
          <p:nvPr/>
        </p:nvPicPr>
        <p:blipFill>
          <a:blip r:embed="rId1"/>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4552315" cy="583565"/>
          </a:xfrm>
          <a:prstGeom prst="rect">
            <a:avLst/>
          </a:prstGeom>
          <a:noFill/>
          <a:ln w="9525">
            <a:noFill/>
          </a:ln>
        </p:spPr>
        <p:txBody>
          <a:bodyPr wrap="none">
            <a:spAutoFit/>
          </a:bodyPr>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Các cách biểu diễn đồ thị</a:t>
            </a:r>
            <a:endPar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endParaRPr>
          </a:p>
        </p:txBody>
      </p:sp>
      <p:sp>
        <p:nvSpPr>
          <p:cNvPr id="2" name="Text Box 1"/>
          <p:cNvSpPr txBox="1"/>
          <p:nvPr/>
        </p:nvSpPr>
        <p:spPr>
          <a:xfrm>
            <a:off x="2390775" y="1022350"/>
            <a:ext cx="2371725" cy="460375"/>
          </a:xfrm>
          <a:prstGeom prst="rect">
            <a:avLst/>
          </a:prstGeom>
          <a:noFill/>
        </p:spPr>
        <p:txBody>
          <a:bodyPr wrap="square" rtlCol="0">
            <a:spAutoFit/>
          </a:bodyPr>
          <a:p>
            <a:r>
              <a:rPr lang="en-US" sz="2400" b="1">
                <a:latin typeface="Times New Roman" panose="02020603050405020304" charset="0"/>
                <a:cs typeface="Times New Roman" panose="02020603050405020304" charset="0"/>
              </a:rPr>
              <a:t>1. Ma trận kề</a:t>
            </a:r>
            <a:endParaRPr lang="en-US" sz="2400" b="1">
              <a:latin typeface="Times New Roman" panose="02020603050405020304" charset="0"/>
              <a:cs typeface="Times New Roman" panose="02020603050405020304" charset="0"/>
            </a:endParaRPr>
          </a:p>
        </p:txBody>
      </p:sp>
      <p:pic>
        <p:nvPicPr>
          <p:cNvPr id="13317" name="Picture 2" descr="D:\아초_C\ah\템플릿작업\템플릿_27\png\13.png"/>
          <p:cNvPicPr>
            <a:picLocks noChangeAspect="1"/>
          </p:cNvPicPr>
          <p:nvPr/>
        </p:nvPicPr>
        <p:blipFill>
          <a:blip r:embed="rId2"/>
          <a:srcRect l="7675" t="2452" r="11684" b="3387"/>
          <a:stretch>
            <a:fillRect/>
          </a:stretch>
        </p:blipFill>
        <p:spPr>
          <a:xfrm>
            <a:off x="623253" y="5228908"/>
            <a:ext cx="2374900" cy="1325562"/>
          </a:xfrm>
          <a:prstGeom prst="rect">
            <a:avLst/>
          </a:prstGeom>
          <a:noFill/>
          <a:ln w="9525">
            <a:noFill/>
          </a:ln>
        </p:spPr>
      </p:pic>
      <p:sp>
        <p:nvSpPr>
          <p:cNvPr id="3" name="Text Box 2"/>
          <p:cNvSpPr txBox="1"/>
          <p:nvPr/>
        </p:nvSpPr>
        <p:spPr>
          <a:xfrm>
            <a:off x="2315210" y="1701165"/>
            <a:ext cx="7674610" cy="1753235"/>
          </a:xfrm>
          <a:prstGeom prst="rect">
            <a:avLst/>
          </a:prstGeom>
          <a:noFill/>
        </p:spPr>
        <p:txBody>
          <a:bodyPr wrap="square" rtlCol="0">
            <a:spAutoFit/>
          </a:bodyPr>
          <a:p>
            <a:r>
              <a:rPr lang="en-US"/>
              <a:t>Giả sử G = (V,E) là một đơn đồ thị có số đỉnh là n (|V|), không mất tính tổng quát có thể coi các đỉnh được đánh số từ 1,2,...,n. </a:t>
            </a:r>
            <a:endParaRPr lang="en-US"/>
          </a:p>
          <a:p>
            <a:r>
              <a:rPr lang="en-US"/>
              <a:t>Khi đó ta có    thể biểu diễn đồ thị bằng một ma trận vuông A cấp n  trong đó a[i][j] bằng 1 nếu cạnh có tồn tại và bằng 0 nếu cạnh không tồn tại. </a:t>
            </a:r>
            <a:endParaRPr lang="en-US"/>
          </a:p>
          <a:p>
            <a:r>
              <a:rPr lang="en-US"/>
              <a:t>Đối với đa đồ thị thì (i,j) là ghi số cạnh nối giữa đỉnh i và j.</a:t>
            </a:r>
            <a:endParaRPr lang="en-US"/>
          </a:p>
        </p:txBody>
      </p:sp>
      <p:pic>
        <p:nvPicPr>
          <p:cNvPr id="4" name="Picture 3" descr="30"/>
          <p:cNvPicPr>
            <a:picLocks noChangeAspect="1"/>
          </p:cNvPicPr>
          <p:nvPr/>
        </p:nvPicPr>
        <p:blipFill>
          <a:blip r:embed="rId3"/>
          <a:stretch>
            <a:fillRect/>
          </a:stretch>
        </p:blipFill>
        <p:spPr>
          <a:xfrm>
            <a:off x="2243455" y="4041140"/>
            <a:ext cx="7873365" cy="18491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3" descr="D:\아초_C\ah\템플릿작업\템플릿_27\png\16.png"/>
          <p:cNvPicPr>
            <a:picLocks noChangeAspect="1"/>
          </p:cNvPicPr>
          <p:nvPr/>
        </p:nvPicPr>
        <p:blipFill>
          <a:blip r:embed="rId1"/>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4552315" cy="583565"/>
          </a:xfrm>
          <a:prstGeom prst="rect">
            <a:avLst/>
          </a:prstGeom>
          <a:noFill/>
          <a:ln w="9525">
            <a:noFill/>
          </a:ln>
        </p:spPr>
        <p:txBody>
          <a:bodyPr wrap="none">
            <a:spAutoFit/>
          </a:bodyPr>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Các cách biểu diễn đồ thị</a:t>
            </a:r>
            <a:endPar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endParaRPr>
          </a:p>
        </p:txBody>
      </p:sp>
      <p:sp>
        <p:nvSpPr>
          <p:cNvPr id="2" name="Text Box 1"/>
          <p:cNvSpPr txBox="1"/>
          <p:nvPr/>
        </p:nvSpPr>
        <p:spPr>
          <a:xfrm>
            <a:off x="2390775" y="1022350"/>
            <a:ext cx="2371725" cy="460375"/>
          </a:xfrm>
          <a:prstGeom prst="rect">
            <a:avLst/>
          </a:prstGeom>
          <a:noFill/>
        </p:spPr>
        <p:txBody>
          <a:bodyPr wrap="square" rtlCol="0">
            <a:spAutoFit/>
          </a:bodyPr>
          <a:p>
            <a:r>
              <a:rPr lang="en-US" sz="2400" b="1">
                <a:latin typeface="Times New Roman" panose="02020603050405020304" charset="0"/>
                <a:cs typeface="Times New Roman" panose="02020603050405020304" charset="0"/>
              </a:rPr>
              <a:t>1. Ma trận kề</a:t>
            </a:r>
            <a:endParaRPr lang="en-US" sz="2400" b="1">
              <a:latin typeface="Times New Roman" panose="02020603050405020304" charset="0"/>
              <a:cs typeface="Times New Roman" panose="02020603050405020304" charset="0"/>
            </a:endParaRPr>
          </a:p>
        </p:txBody>
      </p:sp>
      <p:pic>
        <p:nvPicPr>
          <p:cNvPr id="13317" name="Picture 2" descr="D:\아초_C\ah\템플릿작업\템플릿_27\png\13.png"/>
          <p:cNvPicPr>
            <a:picLocks noChangeAspect="1"/>
          </p:cNvPicPr>
          <p:nvPr/>
        </p:nvPicPr>
        <p:blipFill>
          <a:blip r:embed="rId2"/>
          <a:srcRect l="7675" t="2452" r="11684" b="3387"/>
          <a:stretch>
            <a:fillRect/>
          </a:stretch>
        </p:blipFill>
        <p:spPr>
          <a:xfrm>
            <a:off x="623253" y="5228908"/>
            <a:ext cx="2374900" cy="1325562"/>
          </a:xfrm>
          <a:prstGeom prst="rect">
            <a:avLst/>
          </a:prstGeom>
          <a:noFill/>
          <a:ln w="9525">
            <a:noFill/>
          </a:ln>
        </p:spPr>
      </p:pic>
      <p:sp>
        <p:nvSpPr>
          <p:cNvPr id="3" name="Text Box 2"/>
          <p:cNvSpPr txBox="1"/>
          <p:nvPr/>
        </p:nvSpPr>
        <p:spPr>
          <a:xfrm>
            <a:off x="2531745" y="2240915"/>
            <a:ext cx="6790690" cy="2214880"/>
          </a:xfrm>
          <a:prstGeom prst="rect">
            <a:avLst/>
          </a:prstGeom>
          <a:noFill/>
        </p:spPr>
        <p:txBody>
          <a:bodyPr wrap="square" rtlCol="0">
            <a:spAutoFit/>
          </a:bodyPr>
          <a:p>
            <a:r>
              <a:rPr lang="en-US" sz="2400" b="1"/>
              <a:t>Ưu điểm:</a:t>
            </a:r>
            <a:endParaRPr lang="en-US" sz="2400" b="1"/>
          </a:p>
          <a:p>
            <a:r>
              <a:rPr lang="en-US"/>
              <a:t>Ma trận kề mô tả rõ ràng đồ thị</a:t>
            </a:r>
            <a:endParaRPr lang="en-US"/>
          </a:p>
          <a:p>
            <a:r>
              <a:rPr lang="en-US"/>
              <a:t>Dễ dàng cài đặt</a:t>
            </a:r>
            <a:endParaRPr lang="en-US"/>
          </a:p>
          <a:p>
            <a:r>
              <a:rPr lang="en-US"/>
              <a:t>Dễ kiểm tra sự liền kề của 2 đỉnh bất kì</a:t>
            </a:r>
            <a:endParaRPr lang="en-US"/>
          </a:p>
          <a:p>
            <a:r>
              <a:rPr lang="en-US" sz="2400" b="1"/>
              <a:t>Nhược điểm:</a:t>
            </a:r>
            <a:endParaRPr lang="en-US" sz="2400" b="1"/>
          </a:p>
          <a:p>
            <a:r>
              <a:rPr lang="en-US"/>
              <a:t>Chi phí lưu trữ cố định là n*n</a:t>
            </a:r>
            <a:endParaRPr lang="en-US"/>
          </a:p>
          <a:p>
            <a:r>
              <a:rPr lang="en-US"/>
              <a:t>Chi phí duyệt các cạnh kề của đỉnh i luôn là n</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3" descr="D:\아초_C\ah\템플릿작업\템플릿_27\png\16.png"/>
          <p:cNvPicPr>
            <a:picLocks noChangeAspect="1"/>
          </p:cNvPicPr>
          <p:nvPr/>
        </p:nvPicPr>
        <p:blipFill>
          <a:blip r:embed="rId1"/>
          <a:stretch>
            <a:fillRect/>
          </a:stretch>
        </p:blipFill>
        <p:spPr>
          <a:xfrm>
            <a:off x="1487170" y="8890"/>
            <a:ext cx="9144000" cy="6858000"/>
          </a:xfrm>
          <a:prstGeom prst="rect">
            <a:avLst/>
          </a:prstGeom>
          <a:noFill/>
          <a:ln w="9525">
            <a:noFill/>
          </a:ln>
        </p:spPr>
      </p:pic>
      <p:sp>
        <p:nvSpPr>
          <p:cNvPr id="11267" name="직사각형 24"/>
          <p:cNvSpPr/>
          <p:nvPr/>
        </p:nvSpPr>
        <p:spPr>
          <a:xfrm>
            <a:off x="2135188" y="296863"/>
            <a:ext cx="4552315" cy="583565"/>
          </a:xfrm>
          <a:prstGeom prst="rect">
            <a:avLst/>
          </a:prstGeom>
          <a:noFill/>
          <a:ln w="9525">
            <a:noFill/>
          </a:ln>
        </p:spPr>
        <p:txBody>
          <a:bodyPr wrap="none">
            <a:spAutoFit/>
          </a:bodyPr>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Các cách biểu diễn đồ thị</a:t>
            </a:r>
            <a:endPar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endParaRPr>
          </a:p>
        </p:txBody>
      </p:sp>
      <p:sp>
        <p:nvSpPr>
          <p:cNvPr id="2" name="Text Box 1"/>
          <p:cNvSpPr txBox="1"/>
          <p:nvPr/>
        </p:nvSpPr>
        <p:spPr>
          <a:xfrm>
            <a:off x="2390775" y="1022350"/>
            <a:ext cx="2707005" cy="460375"/>
          </a:xfrm>
          <a:prstGeom prst="rect">
            <a:avLst/>
          </a:prstGeom>
          <a:noFill/>
        </p:spPr>
        <p:txBody>
          <a:bodyPr wrap="square" rtlCol="0">
            <a:spAutoFit/>
          </a:bodyPr>
          <a:p>
            <a:r>
              <a:rPr lang="en-US" sz="2400" b="1">
                <a:latin typeface="Times New Roman" panose="02020603050405020304" charset="0"/>
                <a:cs typeface="Times New Roman" panose="02020603050405020304" charset="0"/>
              </a:rPr>
              <a:t>2. Danh sách cạnh</a:t>
            </a:r>
            <a:endParaRPr lang="en-US" sz="2400" b="1">
              <a:latin typeface="Times New Roman" panose="02020603050405020304" charset="0"/>
              <a:cs typeface="Times New Roman" panose="02020603050405020304" charset="0"/>
            </a:endParaRPr>
          </a:p>
        </p:txBody>
      </p:sp>
      <p:sp>
        <p:nvSpPr>
          <p:cNvPr id="3" name="Text Box 2"/>
          <p:cNvSpPr txBox="1"/>
          <p:nvPr/>
        </p:nvSpPr>
        <p:spPr>
          <a:xfrm>
            <a:off x="2351405" y="1736725"/>
            <a:ext cx="7363460" cy="1476375"/>
          </a:xfrm>
          <a:prstGeom prst="rect">
            <a:avLst/>
          </a:prstGeom>
          <a:noFill/>
        </p:spPr>
        <p:txBody>
          <a:bodyPr wrap="square" rtlCol="0">
            <a:spAutoFit/>
          </a:bodyPr>
          <a:p>
            <a:r>
              <a:rPr lang="en-US"/>
              <a:t>Trong trường hợp đồ thị có n đỉnh và m cạnh, ta có thể biểu diễn  đồ thị dưới dạng danh sách cạnh, trong cách biểu diễn này, người  ta liệt kê tất cả các cạnh của đồ thị trong một danh sách, mỗi phần tử là một cặp (u,v) tương ứng với một cạnh của đồ thị và được lưu dưới dạng mảng hoặc danh sách liên kết</a:t>
            </a:r>
            <a:endParaRPr lang="en-US"/>
          </a:p>
        </p:txBody>
      </p:sp>
      <p:pic>
        <p:nvPicPr>
          <p:cNvPr id="7" name="Picture 6" descr="31"/>
          <p:cNvPicPr>
            <a:picLocks noChangeAspect="1"/>
          </p:cNvPicPr>
          <p:nvPr/>
        </p:nvPicPr>
        <p:blipFill>
          <a:blip r:embed="rId2"/>
          <a:stretch>
            <a:fillRect/>
          </a:stretch>
        </p:blipFill>
        <p:spPr>
          <a:xfrm>
            <a:off x="2207260" y="4112895"/>
            <a:ext cx="2457450" cy="1475105"/>
          </a:xfrm>
          <a:prstGeom prst="rect">
            <a:avLst/>
          </a:prstGeom>
        </p:spPr>
      </p:pic>
      <p:pic>
        <p:nvPicPr>
          <p:cNvPr id="8" name="Picture 7" descr="32"/>
          <p:cNvPicPr>
            <a:picLocks noChangeAspect="1"/>
          </p:cNvPicPr>
          <p:nvPr/>
        </p:nvPicPr>
        <p:blipFill>
          <a:blip r:embed="rId3"/>
          <a:stretch>
            <a:fillRect/>
          </a:stretch>
        </p:blipFill>
        <p:spPr>
          <a:xfrm>
            <a:off x="5015865" y="3927475"/>
            <a:ext cx="4161155" cy="670560"/>
          </a:xfrm>
          <a:prstGeom prst="rect">
            <a:avLst/>
          </a:prstGeom>
        </p:spPr>
      </p:pic>
      <p:pic>
        <p:nvPicPr>
          <p:cNvPr id="9" name="Picture 8" descr="33"/>
          <p:cNvPicPr>
            <a:picLocks noChangeAspect="1"/>
          </p:cNvPicPr>
          <p:nvPr/>
        </p:nvPicPr>
        <p:blipFill>
          <a:blip r:embed="rId4"/>
          <a:stretch>
            <a:fillRect/>
          </a:stretch>
        </p:blipFill>
        <p:spPr>
          <a:xfrm>
            <a:off x="5015865" y="5013325"/>
            <a:ext cx="5088255" cy="692785"/>
          </a:xfrm>
          <a:prstGeom prst="rect">
            <a:avLst/>
          </a:prstGeom>
        </p:spPr>
      </p:pic>
      <p:pic>
        <p:nvPicPr>
          <p:cNvPr id="13323" name="Picture 4" descr="D:\아초_C\ah\템플릿작업\템플릿_27\png\10.png"/>
          <p:cNvPicPr>
            <a:picLocks noChangeAspect="1"/>
          </p:cNvPicPr>
          <p:nvPr/>
        </p:nvPicPr>
        <p:blipFill>
          <a:blip r:embed="rId5"/>
          <a:stretch>
            <a:fillRect/>
          </a:stretch>
        </p:blipFill>
        <p:spPr>
          <a:xfrm>
            <a:off x="659130" y="5084763"/>
            <a:ext cx="2195513" cy="1763712"/>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3" descr="D:\아초_C\ah\템플릿작업\템플릿_27\png\16.png"/>
          <p:cNvPicPr>
            <a:picLocks noChangeAspect="1"/>
          </p:cNvPicPr>
          <p:nvPr/>
        </p:nvPicPr>
        <p:blipFill>
          <a:blip r:embed="rId1"/>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4552315" cy="583565"/>
          </a:xfrm>
          <a:prstGeom prst="rect">
            <a:avLst/>
          </a:prstGeom>
          <a:noFill/>
          <a:ln w="9525">
            <a:noFill/>
          </a:ln>
        </p:spPr>
        <p:txBody>
          <a:bodyPr wrap="none">
            <a:spAutoFit/>
          </a:bodyPr>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Các cách biểu diễn đồ thị</a:t>
            </a:r>
            <a:endPar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endParaRPr>
          </a:p>
        </p:txBody>
      </p:sp>
      <p:sp>
        <p:nvSpPr>
          <p:cNvPr id="2" name="Text Box 1"/>
          <p:cNvSpPr txBox="1"/>
          <p:nvPr/>
        </p:nvSpPr>
        <p:spPr>
          <a:xfrm>
            <a:off x="2390775" y="1022350"/>
            <a:ext cx="2707005" cy="460375"/>
          </a:xfrm>
          <a:prstGeom prst="rect">
            <a:avLst/>
          </a:prstGeom>
          <a:noFill/>
        </p:spPr>
        <p:txBody>
          <a:bodyPr wrap="square" rtlCol="0">
            <a:spAutoFit/>
          </a:bodyPr>
          <a:p>
            <a:r>
              <a:rPr lang="en-US" sz="2400" b="1">
                <a:latin typeface="Times New Roman" panose="02020603050405020304" charset="0"/>
                <a:cs typeface="Times New Roman" panose="02020603050405020304" charset="0"/>
              </a:rPr>
              <a:t>2. Danh sách cạnh</a:t>
            </a:r>
            <a:endParaRPr lang="en-US" sz="2400" b="1">
              <a:latin typeface="Times New Roman" panose="02020603050405020304" charset="0"/>
              <a:cs typeface="Times New Roman" panose="02020603050405020304" charset="0"/>
            </a:endParaRPr>
          </a:p>
        </p:txBody>
      </p:sp>
      <p:pic>
        <p:nvPicPr>
          <p:cNvPr id="13323" name="Picture 4" descr="D:\아초_C\ah\템플릿작업\템플릿_27\png\10.png"/>
          <p:cNvPicPr>
            <a:picLocks noChangeAspect="1"/>
          </p:cNvPicPr>
          <p:nvPr/>
        </p:nvPicPr>
        <p:blipFill>
          <a:blip r:embed="rId2"/>
          <a:stretch>
            <a:fillRect/>
          </a:stretch>
        </p:blipFill>
        <p:spPr>
          <a:xfrm>
            <a:off x="839470" y="4905058"/>
            <a:ext cx="2195513" cy="1763712"/>
          </a:xfrm>
          <a:prstGeom prst="rect">
            <a:avLst/>
          </a:prstGeom>
          <a:noFill/>
          <a:ln w="9525">
            <a:noFill/>
          </a:ln>
        </p:spPr>
      </p:pic>
      <p:sp>
        <p:nvSpPr>
          <p:cNvPr id="3" name="Text Box 2"/>
          <p:cNvSpPr txBox="1"/>
          <p:nvPr/>
        </p:nvSpPr>
        <p:spPr>
          <a:xfrm>
            <a:off x="2279650" y="2421255"/>
            <a:ext cx="7348220" cy="2491740"/>
          </a:xfrm>
          <a:prstGeom prst="rect">
            <a:avLst/>
          </a:prstGeom>
          <a:noFill/>
        </p:spPr>
        <p:txBody>
          <a:bodyPr wrap="square" rtlCol="0">
            <a:spAutoFit/>
          </a:bodyPr>
          <a:p>
            <a:r>
              <a:rPr lang="en-US" sz="2400" b="1"/>
              <a:t>Ưu điểm:</a:t>
            </a:r>
            <a:endParaRPr lang="en-US" sz="2400" b="1"/>
          </a:p>
          <a:p>
            <a:r>
              <a:rPr lang="en-US"/>
              <a:t>Trong trường hợp đồ thị (thưa số cạnh ít), biểu diễn bằng cách này sẽ tiết kiệm không gian lưu trữ, bởi chỉ cần 2m ô nhớ để lưu danh sách cạnh.</a:t>
            </a:r>
            <a:endParaRPr lang="en-US"/>
          </a:p>
          <a:p>
            <a:r>
              <a:rPr lang="en-US" sz="2400" b="1"/>
              <a:t>Nhược điểm:</a:t>
            </a:r>
            <a:endParaRPr lang="en-US" sz="2400" b="1"/>
          </a:p>
          <a:p>
            <a:r>
              <a:rPr lang="en-US"/>
              <a:t>Khi ta cần duyệt tất cả các đỉnh kề với đỉnh v nào đó của đồ thị thì ta phải duyệt tất cả các cạnh, lọc ra những cạnh có chứa đỉnh v làm tốn rất nhiều thời gian.</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3" descr="D:\아초_C\ah\템플릿작업\템플릿_27\png\16.png"/>
          <p:cNvPicPr>
            <a:picLocks noChangeAspect="1"/>
          </p:cNvPicPr>
          <p:nvPr/>
        </p:nvPicPr>
        <p:blipFill>
          <a:blip r:embed="rId1"/>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4552315" cy="583565"/>
          </a:xfrm>
          <a:prstGeom prst="rect">
            <a:avLst/>
          </a:prstGeom>
          <a:noFill/>
          <a:ln w="9525">
            <a:noFill/>
          </a:ln>
        </p:spPr>
        <p:txBody>
          <a:bodyPr wrap="none">
            <a:spAutoFit/>
          </a:bodyPr>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Các cách biểu diễn đồ thị</a:t>
            </a:r>
            <a:endPar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endParaRPr>
          </a:p>
        </p:txBody>
      </p:sp>
      <p:sp>
        <p:nvSpPr>
          <p:cNvPr id="2" name="Text Box 1"/>
          <p:cNvSpPr txBox="1"/>
          <p:nvPr/>
        </p:nvSpPr>
        <p:spPr>
          <a:xfrm>
            <a:off x="2390775" y="1022350"/>
            <a:ext cx="2371725" cy="460375"/>
          </a:xfrm>
          <a:prstGeom prst="rect">
            <a:avLst/>
          </a:prstGeom>
          <a:noFill/>
        </p:spPr>
        <p:txBody>
          <a:bodyPr wrap="square" rtlCol="0">
            <a:spAutoFit/>
          </a:bodyPr>
          <a:p>
            <a:r>
              <a:rPr lang="en-US" sz="2400" b="1">
                <a:latin typeface="Times New Roman" panose="02020603050405020304" charset="0"/>
                <a:cs typeface="Times New Roman" panose="02020603050405020304" charset="0"/>
              </a:rPr>
              <a:t>3. Danh sách kề</a:t>
            </a:r>
            <a:endParaRPr lang="en-US" sz="2400" b="1">
              <a:latin typeface="Times New Roman" panose="02020603050405020304" charset="0"/>
              <a:cs typeface="Times New Roman" panose="02020603050405020304" charset="0"/>
            </a:endParaRPr>
          </a:p>
        </p:txBody>
      </p:sp>
      <p:pic>
        <p:nvPicPr>
          <p:cNvPr id="13318" name="Picture 3" descr="D:\아초_C\ah\템플릿작업\템플릿_27\png\14.png"/>
          <p:cNvPicPr>
            <a:picLocks noChangeAspect="1"/>
          </p:cNvPicPr>
          <p:nvPr/>
        </p:nvPicPr>
        <p:blipFill>
          <a:blip r:embed="rId2"/>
          <a:srcRect t="3104" r="16449" b="15086"/>
          <a:stretch>
            <a:fillRect/>
          </a:stretch>
        </p:blipFill>
        <p:spPr>
          <a:xfrm>
            <a:off x="9480233" y="44133"/>
            <a:ext cx="1781175" cy="1836737"/>
          </a:xfrm>
          <a:prstGeom prst="rect">
            <a:avLst/>
          </a:prstGeom>
          <a:noFill/>
          <a:ln w="9525">
            <a:noFill/>
          </a:ln>
        </p:spPr>
      </p:pic>
      <p:pic>
        <p:nvPicPr>
          <p:cNvPr id="13316" name="Picture 5" descr="D:\아초_C\ah\템플릿작업\템플릿_27\png\09.png"/>
          <p:cNvPicPr>
            <a:picLocks noChangeAspect="1"/>
          </p:cNvPicPr>
          <p:nvPr/>
        </p:nvPicPr>
        <p:blipFill>
          <a:blip r:embed="rId3"/>
          <a:stretch>
            <a:fillRect/>
          </a:stretch>
        </p:blipFill>
        <p:spPr>
          <a:xfrm>
            <a:off x="839153" y="4616768"/>
            <a:ext cx="2366962" cy="2078037"/>
          </a:xfrm>
          <a:prstGeom prst="rect">
            <a:avLst/>
          </a:prstGeom>
          <a:noFill/>
          <a:ln w="9525">
            <a:noFill/>
          </a:ln>
        </p:spPr>
      </p:pic>
      <p:sp>
        <p:nvSpPr>
          <p:cNvPr id="3" name="Text Box 2"/>
          <p:cNvSpPr txBox="1"/>
          <p:nvPr/>
        </p:nvSpPr>
        <p:spPr>
          <a:xfrm>
            <a:off x="2479040" y="2132965"/>
            <a:ext cx="7234555" cy="2030095"/>
          </a:xfrm>
          <a:prstGeom prst="rect">
            <a:avLst/>
          </a:prstGeom>
          <a:noFill/>
        </p:spPr>
        <p:txBody>
          <a:bodyPr wrap="square" rtlCol="0">
            <a:spAutoFit/>
          </a:bodyPr>
          <a:p>
            <a:r>
              <a:rPr lang="en-US"/>
              <a:t>Để khắc phục nhược điểm của các phương pháp ma trận kề và   danh sách cạnh, người ta đề xuất phương pháp biểu diễn đồ thị  bằng danh sách kề. Trong cách này, với mỗi đỉnh v của đồ thị ta   cho tương ứng với nó một danh sách các đỉnh kề với v.</a:t>
            </a:r>
            <a:endParaRPr lang="en-US"/>
          </a:p>
          <a:p>
            <a:r>
              <a:rPr lang="en-US"/>
              <a:t>Với đồ thị G = (V,E) V gồm n đỉnh và E gồm m cạnh có 2 cách cài đặt danh sách kề phổ biến.</a:t>
            </a:r>
            <a:endParaRPr lang="en-US"/>
          </a:p>
          <a:p>
            <a:r>
              <a:rPr lang="en-US"/>
              <a:t>Có 2 cách để cài đặt danh sách kề:</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3" descr="D:\아초_C\ah\템플릿작업\템플릿_27\png\16.png"/>
          <p:cNvPicPr>
            <a:picLocks noChangeAspect="1"/>
          </p:cNvPicPr>
          <p:nvPr/>
        </p:nvPicPr>
        <p:blipFill>
          <a:blip r:embed="rId1"/>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4552315" cy="583565"/>
          </a:xfrm>
          <a:prstGeom prst="rect">
            <a:avLst/>
          </a:prstGeom>
          <a:noFill/>
          <a:ln w="9525">
            <a:noFill/>
          </a:ln>
        </p:spPr>
        <p:txBody>
          <a:bodyPr wrap="none">
            <a:spAutoFit/>
          </a:bodyPr>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Các cách biểu diễn đồ thị</a:t>
            </a:r>
            <a:endPar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endParaRPr>
          </a:p>
        </p:txBody>
      </p:sp>
      <p:sp>
        <p:nvSpPr>
          <p:cNvPr id="2" name="Text Box 1"/>
          <p:cNvSpPr txBox="1"/>
          <p:nvPr/>
        </p:nvSpPr>
        <p:spPr>
          <a:xfrm>
            <a:off x="2390775" y="1022350"/>
            <a:ext cx="2371725" cy="460375"/>
          </a:xfrm>
          <a:prstGeom prst="rect">
            <a:avLst/>
          </a:prstGeom>
          <a:noFill/>
        </p:spPr>
        <p:txBody>
          <a:bodyPr wrap="square" rtlCol="0">
            <a:spAutoFit/>
          </a:bodyPr>
          <a:p>
            <a:r>
              <a:rPr lang="en-US" sz="2400" b="1">
                <a:latin typeface="Times New Roman" panose="02020603050405020304" charset="0"/>
                <a:cs typeface="Times New Roman" panose="02020603050405020304" charset="0"/>
              </a:rPr>
              <a:t>3. Danh sách kề</a:t>
            </a:r>
            <a:endParaRPr lang="en-US" sz="2400" b="1">
              <a:latin typeface="Times New Roman" panose="02020603050405020304" charset="0"/>
              <a:cs typeface="Times New Roman" panose="02020603050405020304" charset="0"/>
            </a:endParaRPr>
          </a:p>
        </p:txBody>
      </p:sp>
      <p:pic>
        <p:nvPicPr>
          <p:cNvPr id="13318" name="Picture 3" descr="D:\아초_C\ah\템플릿작업\템플릿_27\png\14.png"/>
          <p:cNvPicPr>
            <a:picLocks noChangeAspect="1"/>
          </p:cNvPicPr>
          <p:nvPr/>
        </p:nvPicPr>
        <p:blipFill>
          <a:blip r:embed="rId2"/>
          <a:srcRect t="3104" r="16449" b="15086"/>
          <a:stretch>
            <a:fillRect/>
          </a:stretch>
        </p:blipFill>
        <p:spPr>
          <a:xfrm>
            <a:off x="9480233" y="44133"/>
            <a:ext cx="1781175" cy="1836737"/>
          </a:xfrm>
          <a:prstGeom prst="rect">
            <a:avLst/>
          </a:prstGeom>
          <a:noFill/>
          <a:ln w="9525">
            <a:noFill/>
          </a:ln>
        </p:spPr>
      </p:pic>
      <p:pic>
        <p:nvPicPr>
          <p:cNvPr id="13316" name="Picture 5" descr="D:\아초_C\ah\템플릿작업\템플릿_27\png\09.png"/>
          <p:cNvPicPr>
            <a:picLocks noChangeAspect="1"/>
          </p:cNvPicPr>
          <p:nvPr/>
        </p:nvPicPr>
        <p:blipFill>
          <a:blip r:embed="rId3"/>
          <a:stretch>
            <a:fillRect/>
          </a:stretch>
        </p:blipFill>
        <p:spPr>
          <a:xfrm>
            <a:off x="839153" y="4616768"/>
            <a:ext cx="2366962" cy="2078037"/>
          </a:xfrm>
          <a:prstGeom prst="rect">
            <a:avLst/>
          </a:prstGeom>
          <a:noFill/>
          <a:ln w="9525">
            <a:noFill/>
          </a:ln>
        </p:spPr>
      </p:pic>
      <p:sp>
        <p:nvSpPr>
          <p:cNvPr id="3" name="Text Box 2"/>
          <p:cNvSpPr txBox="1"/>
          <p:nvPr/>
        </p:nvSpPr>
        <p:spPr>
          <a:xfrm>
            <a:off x="2531745" y="1736725"/>
            <a:ext cx="7016750" cy="1198880"/>
          </a:xfrm>
          <a:prstGeom prst="rect">
            <a:avLst/>
          </a:prstGeom>
          <a:noFill/>
        </p:spPr>
        <p:txBody>
          <a:bodyPr wrap="square" rtlCol="0">
            <a:spAutoFit/>
          </a:bodyPr>
          <a:p>
            <a:r>
              <a:rPr lang="en-US"/>
              <a:t>Dùng một mảng các đỉnh, mảng đó chia làm n đoạn, đoạn thứ i trong mảng lưu danh sách các đỉnh kề với đỉnh i. Để biết được một đoạn từ vị trí nào đến vị trí nào ta có một mảng lưu vị trí   riêng gọi là mảng Head, cấu trúc này gọi là Forward Star</a:t>
            </a:r>
            <a:endParaRPr lang="en-US"/>
          </a:p>
        </p:txBody>
      </p:sp>
      <p:pic>
        <p:nvPicPr>
          <p:cNvPr id="4" name="Picture 3" descr="31"/>
          <p:cNvPicPr>
            <a:picLocks noChangeAspect="1"/>
          </p:cNvPicPr>
          <p:nvPr/>
        </p:nvPicPr>
        <p:blipFill>
          <a:blip r:embed="rId4"/>
          <a:stretch>
            <a:fillRect/>
          </a:stretch>
        </p:blipFill>
        <p:spPr>
          <a:xfrm>
            <a:off x="2567305" y="3121025"/>
            <a:ext cx="2857500" cy="1714500"/>
          </a:xfrm>
          <a:prstGeom prst="rect">
            <a:avLst/>
          </a:prstGeom>
        </p:spPr>
      </p:pic>
      <p:pic>
        <p:nvPicPr>
          <p:cNvPr id="5" name="Picture 4" descr="34"/>
          <p:cNvPicPr>
            <a:picLocks noChangeAspect="1"/>
          </p:cNvPicPr>
          <p:nvPr/>
        </p:nvPicPr>
        <p:blipFill>
          <a:blip r:embed="rId5"/>
          <a:stretch>
            <a:fillRect/>
          </a:stretch>
        </p:blipFill>
        <p:spPr>
          <a:xfrm>
            <a:off x="5555615" y="3609340"/>
            <a:ext cx="4032885" cy="738505"/>
          </a:xfrm>
          <a:prstGeom prst="rect">
            <a:avLst/>
          </a:prstGeom>
        </p:spPr>
      </p:pic>
      <p:sp>
        <p:nvSpPr>
          <p:cNvPr id="6" name="Text Box 5"/>
          <p:cNvSpPr txBox="1"/>
          <p:nvPr/>
        </p:nvSpPr>
        <p:spPr>
          <a:xfrm>
            <a:off x="3206115" y="5157470"/>
            <a:ext cx="6485890" cy="1476375"/>
          </a:xfrm>
          <a:prstGeom prst="rect">
            <a:avLst/>
          </a:prstGeom>
          <a:noFill/>
        </p:spPr>
        <p:txBody>
          <a:bodyPr wrap="square" rtlCol="0">
            <a:spAutoFit/>
          </a:bodyPr>
          <a:p>
            <a:r>
              <a:rPr lang="en-US"/>
              <a:t>Với đồ thị trên thì mảng vị trí là (0,3,5,8,10,12). Như vậy    đoạn từ vị trí Head[i]+1 đến Head[i+1] trong mảng sẽ chứa các đỉnh kề với i.</a:t>
            </a:r>
            <a:endParaRPr lang="en-US"/>
          </a:p>
          <a:p>
            <a:r>
              <a:rPr lang="en-US"/>
              <a:t>Lưu ý với đồ thị có hướng gồm m cung thì cấu trúc này phải đủ chứa m phần tử còn với đồ thị vô hướng thì là 2m.</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3" descr="D:\아초_C\ah\템플릿작업\템플릿_27\png\16.png"/>
          <p:cNvPicPr>
            <a:picLocks noChangeAspect="1"/>
          </p:cNvPicPr>
          <p:nvPr/>
        </p:nvPicPr>
        <p:blipFill>
          <a:blip r:embed="rId1"/>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4552315" cy="583565"/>
          </a:xfrm>
          <a:prstGeom prst="rect">
            <a:avLst/>
          </a:prstGeom>
          <a:noFill/>
          <a:ln w="9525">
            <a:noFill/>
          </a:ln>
        </p:spPr>
        <p:txBody>
          <a:bodyPr wrap="none">
            <a:spAutoFit/>
          </a:bodyPr>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Các cách biểu diễn đồ thị</a:t>
            </a:r>
            <a:endPar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endParaRPr>
          </a:p>
        </p:txBody>
      </p:sp>
      <p:sp>
        <p:nvSpPr>
          <p:cNvPr id="2" name="Text Box 1"/>
          <p:cNvSpPr txBox="1"/>
          <p:nvPr/>
        </p:nvSpPr>
        <p:spPr>
          <a:xfrm>
            <a:off x="2390775" y="1022350"/>
            <a:ext cx="2371725" cy="460375"/>
          </a:xfrm>
          <a:prstGeom prst="rect">
            <a:avLst/>
          </a:prstGeom>
          <a:noFill/>
        </p:spPr>
        <p:txBody>
          <a:bodyPr wrap="square" rtlCol="0">
            <a:spAutoFit/>
          </a:bodyPr>
          <a:p>
            <a:r>
              <a:rPr lang="en-US" sz="2400" b="1">
                <a:latin typeface="Times New Roman" panose="02020603050405020304" charset="0"/>
                <a:cs typeface="Times New Roman" panose="02020603050405020304" charset="0"/>
              </a:rPr>
              <a:t>3. Danh sách kề</a:t>
            </a:r>
            <a:endParaRPr lang="en-US" sz="2400" b="1">
              <a:latin typeface="Times New Roman" panose="02020603050405020304" charset="0"/>
              <a:cs typeface="Times New Roman" panose="02020603050405020304" charset="0"/>
            </a:endParaRPr>
          </a:p>
        </p:txBody>
      </p:sp>
      <p:pic>
        <p:nvPicPr>
          <p:cNvPr id="13318" name="Picture 3" descr="D:\아초_C\ah\템플릿작업\템플릿_27\png\14.png"/>
          <p:cNvPicPr>
            <a:picLocks noChangeAspect="1"/>
          </p:cNvPicPr>
          <p:nvPr/>
        </p:nvPicPr>
        <p:blipFill>
          <a:blip r:embed="rId2"/>
          <a:srcRect t="3104" r="16449" b="15086"/>
          <a:stretch>
            <a:fillRect/>
          </a:stretch>
        </p:blipFill>
        <p:spPr>
          <a:xfrm>
            <a:off x="9480233" y="44133"/>
            <a:ext cx="1781175" cy="1836737"/>
          </a:xfrm>
          <a:prstGeom prst="rect">
            <a:avLst/>
          </a:prstGeom>
          <a:noFill/>
          <a:ln w="9525">
            <a:noFill/>
          </a:ln>
        </p:spPr>
      </p:pic>
      <p:sp>
        <p:nvSpPr>
          <p:cNvPr id="3" name="Text Box 2"/>
          <p:cNvSpPr txBox="1"/>
          <p:nvPr/>
        </p:nvSpPr>
        <p:spPr>
          <a:xfrm>
            <a:off x="2514600" y="1748790"/>
            <a:ext cx="6996430" cy="1198880"/>
          </a:xfrm>
          <a:prstGeom prst="rect">
            <a:avLst/>
          </a:prstGeom>
          <a:noFill/>
        </p:spPr>
        <p:txBody>
          <a:bodyPr wrap="square" rtlCol="0">
            <a:spAutoFit/>
          </a:bodyPr>
          <a:p>
            <a:r>
              <a:rPr lang="en-US"/>
              <a:t>Dùng các danh sách liên kết: Với mỗi đỉnh i của đồ thị, ta cho   tương ứng với nó một danh sách móc nối các đỉnh kề với i, có nghĩa là tương ứng với một đỉnh i, ta phải lưu lại List[i] là chốt của một danh sách liên kết.</a:t>
            </a:r>
            <a:endParaRPr lang="en-US"/>
          </a:p>
        </p:txBody>
      </p:sp>
      <p:pic>
        <p:nvPicPr>
          <p:cNvPr id="4" name="Picture 3" descr="31"/>
          <p:cNvPicPr>
            <a:picLocks noChangeAspect="1"/>
          </p:cNvPicPr>
          <p:nvPr/>
        </p:nvPicPr>
        <p:blipFill>
          <a:blip r:embed="rId3"/>
          <a:stretch>
            <a:fillRect/>
          </a:stretch>
        </p:blipFill>
        <p:spPr>
          <a:xfrm>
            <a:off x="2675255" y="3609340"/>
            <a:ext cx="2857500" cy="1714500"/>
          </a:xfrm>
          <a:prstGeom prst="rect">
            <a:avLst/>
          </a:prstGeom>
        </p:spPr>
      </p:pic>
      <p:pic>
        <p:nvPicPr>
          <p:cNvPr id="5" name="Picture 4" descr="35"/>
          <p:cNvPicPr>
            <a:picLocks noChangeAspect="1"/>
          </p:cNvPicPr>
          <p:nvPr/>
        </p:nvPicPr>
        <p:blipFill>
          <a:blip r:embed="rId4"/>
          <a:stretch>
            <a:fillRect/>
          </a:stretch>
        </p:blipFill>
        <p:spPr>
          <a:xfrm>
            <a:off x="6311900" y="3176905"/>
            <a:ext cx="2432050" cy="2616835"/>
          </a:xfrm>
          <a:prstGeom prst="rect">
            <a:avLst/>
          </a:prstGeom>
        </p:spPr>
      </p:pic>
      <p:pic>
        <p:nvPicPr>
          <p:cNvPr id="13316" name="Picture 5" descr="D:\아초_C\ah\템플릿작업\템플릿_27\png\09.png"/>
          <p:cNvPicPr>
            <a:picLocks noChangeAspect="1"/>
          </p:cNvPicPr>
          <p:nvPr/>
        </p:nvPicPr>
        <p:blipFill>
          <a:blip r:embed="rId5"/>
          <a:stretch>
            <a:fillRect/>
          </a:stretch>
        </p:blipFill>
        <p:spPr>
          <a:xfrm>
            <a:off x="839153" y="4616768"/>
            <a:ext cx="2366962" cy="2078037"/>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3" descr="D:\아초_C\ah\템플릿작업\템플릿_27\png\16.png"/>
          <p:cNvPicPr>
            <a:picLocks noChangeAspect="1"/>
          </p:cNvPicPr>
          <p:nvPr/>
        </p:nvPicPr>
        <p:blipFill>
          <a:blip r:embed="rId1"/>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4552315" cy="583565"/>
          </a:xfrm>
          <a:prstGeom prst="rect">
            <a:avLst/>
          </a:prstGeom>
          <a:noFill/>
          <a:ln w="9525">
            <a:noFill/>
          </a:ln>
        </p:spPr>
        <p:txBody>
          <a:bodyPr wrap="none">
            <a:spAutoFit/>
          </a:bodyPr>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Các cách biểu diễn đồ thị</a:t>
            </a:r>
            <a:endPar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endParaRPr>
          </a:p>
        </p:txBody>
      </p:sp>
      <p:sp>
        <p:nvSpPr>
          <p:cNvPr id="2" name="Text Box 1"/>
          <p:cNvSpPr txBox="1"/>
          <p:nvPr/>
        </p:nvSpPr>
        <p:spPr>
          <a:xfrm>
            <a:off x="2390775" y="1022350"/>
            <a:ext cx="2371725" cy="460375"/>
          </a:xfrm>
          <a:prstGeom prst="rect">
            <a:avLst/>
          </a:prstGeom>
          <a:noFill/>
        </p:spPr>
        <p:txBody>
          <a:bodyPr wrap="square" rtlCol="0">
            <a:spAutoFit/>
          </a:bodyPr>
          <a:p>
            <a:r>
              <a:rPr lang="en-US" sz="2400" b="1">
                <a:latin typeface="Times New Roman" panose="02020603050405020304" charset="0"/>
                <a:cs typeface="Times New Roman" panose="02020603050405020304" charset="0"/>
              </a:rPr>
              <a:t>3. Danh sách kề</a:t>
            </a:r>
            <a:endParaRPr lang="en-US" sz="2400" b="1">
              <a:latin typeface="Times New Roman" panose="02020603050405020304" charset="0"/>
              <a:cs typeface="Times New Roman" panose="02020603050405020304" charset="0"/>
            </a:endParaRPr>
          </a:p>
        </p:txBody>
      </p:sp>
      <p:pic>
        <p:nvPicPr>
          <p:cNvPr id="13318" name="Picture 3" descr="D:\아초_C\ah\템플릿작업\템플릿_27\png\14.png"/>
          <p:cNvPicPr>
            <a:picLocks noChangeAspect="1"/>
          </p:cNvPicPr>
          <p:nvPr/>
        </p:nvPicPr>
        <p:blipFill>
          <a:blip r:embed="rId2"/>
          <a:srcRect t="3104" r="16449" b="15086"/>
          <a:stretch>
            <a:fillRect/>
          </a:stretch>
        </p:blipFill>
        <p:spPr>
          <a:xfrm>
            <a:off x="9480233" y="44133"/>
            <a:ext cx="1781175" cy="1836737"/>
          </a:xfrm>
          <a:prstGeom prst="rect">
            <a:avLst/>
          </a:prstGeom>
          <a:noFill/>
          <a:ln w="9525">
            <a:noFill/>
          </a:ln>
        </p:spPr>
      </p:pic>
      <p:pic>
        <p:nvPicPr>
          <p:cNvPr id="13316" name="Picture 5" descr="D:\아초_C\ah\템플릿작업\템플릿_27\png\09.png"/>
          <p:cNvPicPr>
            <a:picLocks noChangeAspect="1"/>
          </p:cNvPicPr>
          <p:nvPr/>
        </p:nvPicPr>
        <p:blipFill>
          <a:blip r:embed="rId3"/>
          <a:stretch>
            <a:fillRect/>
          </a:stretch>
        </p:blipFill>
        <p:spPr>
          <a:xfrm>
            <a:off x="839153" y="4616768"/>
            <a:ext cx="2366962" cy="2078037"/>
          </a:xfrm>
          <a:prstGeom prst="rect">
            <a:avLst/>
          </a:prstGeom>
          <a:noFill/>
          <a:ln w="9525">
            <a:noFill/>
          </a:ln>
        </p:spPr>
      </p:pic>
      <p:sp>
        <p:nvSpPr>
          <p:cNvPr id="3" name="Text Box 2"/>
          <p:cNvSpPr txBox="1"/>
          <p:nvPr/>
        </p:nvSpPr>
        <p:spPr>
          <a:xfrm>
            <a:off x="2638425" y="2277110"/>
            <a:ext cx="6914515" cy="2491740"/>
          </a:xfrm>
          <a:prstGeom prst="rect">
            <a:avLst/>
          </a:prstGeom>
          <a:noFill/>
        </p:spPr>
        <p:txBody>
          <a:bodyPr wrap="square" rtlCol="0">
            <a:spAutoFit/>
          </a:bodyPr>
          <a:p>
            <a:r>
              <a:rPr lang="en-US" sz="2400" b="1"/>
              <a:t>Ưu điểm:</a:t>
            </a:r>
            <a:endParaRPr lang="en-US" sz="2400" b="1"/>
          </a:p>
          <a:p>
            <a:r>
              <a:rPr lang="en-US"/>
              <a:t>Đối với danh sách kề việc duyệt tất cả các đỉnh kề với một     đỉnh v là rất dễ dàng. Và việc duyệt tất cả cạnh cũng đơn giản.</a:t>
            </a:r>
            <a:endParaRPr lang="en-US"/>
          </a:p>
          <a:p>
            <a:r>
              <a:rPr lang="en-US" sz="2400" b="1"/>
              <a:t>Nhược điểm:</a:t>
            </a:r>
            <a:endParaRPr lang="en-US" sz="2400" b="1"/>
          </a:p>
          <a:p>
            <a:r>
              <a:rPr lang="en-US"/>
              <a:t>Về lý thuyết so với 2 phương pháp trên, danh sách kề tốt hơn. Nhưng trong trường hợp cụ thể mà ma trận kề hay danh sách cạnh cũng không thể hiện nhược điểm thì taên dùng ma trận  kề vì danh sách kề cài đặt rất mất thời gian.</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23" name="Picture 4" descr="D:\아초_C\ah\템플릿작업\템플릿_27\png\10.png"/>
          <p:cNvPicPr>
            <a:picLocks noChangeAspect="1"/>
          </p:cNvPicPr>
          <p:nvPr/>
        </p:nvPicPr>
        <p:blipFill>
          <a:blip r:embed="rId1"/>
          <a:stretch>
            <a:fillRect/>
          </a:stretch>
        </p:blipFill>
        <p:spPr>
          <a:xfrm>
            <a:off x="479425" y="5085080"/>
            <a:ext cx="1676400" cy="1346200"/>
          </a:xfrm>
          <a:prstGeom prst="rect">
            <a:avLst/>
          </a:prstGeom>
          <a:noFill/>
          <a:ln w="9525">
            <a:noFill/>
          </a:ln>
        </p:spPr>
      </p:pic>
      <p:sp>
        <p:nvSpPr>
          <p:cNvPr id="2" name="Text Box 1"/>
          <p:cNvSpPr txBox="1"/>
          <p:nvPr/>
        </p:nvSpPr>
        <p:spPr>
          <a:xfrm>
            <a:off x="2675255" y="1233170"/>
            <a:ext cx="6979285" cy="4399915"/>
          </a:xfrm>
          <a:prstGeom prst="rect">
            <a:avLst/>
          </a:prstGeom>
          <a:noFill/>
        </p:spPr>
        <p:txBody>
          <a:bodyPr wrap="square" rtlCol="0">
            <a:spAutoFit/>
          </a:bodyPr>
          <a:p>
            <a:pPr marL="0" indent="0">
              <a:buNone/>
            </a:pPr>
            <a:r>
              <a:rPr lang="en-US" sz="2800" b="1">
                <a:solidFill>
                  <a:schemeClr val="accent2">
                    <a:lumMod val="50000"/>
                  </a:schemeClr>
                </a:solidFill>
                <a:latin typeface="Times New Roman" panose="02020603050405020304" charset="0"/>
                <a:cs typeface="Times New Roman" panose="02020603050405020304" charset="0"/>
                <a:sym typeface="+mn-ea"/>
              </a:rPr>
              <a:t>n=int(input("nhap so dinh \n"))</a:t>
            </a:r>
            <a:endParaRPr lang="en-US" sz="2800" b="1">
              <a:solidFill>
                <a:schemeClr val="accent2">
                  <a:lumMod val="50000"/>
                </a:schemeClr>
              </a:solidFill>
              <a:latin typeface="Times New Roman" panose="02020603050405020304" charset="0"/>
              <a:cs typeface="Times New Roman" panose="02020603050405020304" charset="0"/>
            </a:endParaRPr>
          </a:p>
          <a:p>
            <a:pPr marL="0" indent="0">
              <a:buNone/>
            </a:pPr>
            <a:r>
              <a:rPr lang="en-US" sz="2800" b="1">
                <a:solidFill>
                  <a:schemeClr val="accent2">
                    <a:lumMod val="50000"/>
                  </a:schemeClr>
                </a:solidFill>
                <a:latin typeface="Times New Roman" panose="02020603050405020304" charset="0"/>
                <a:cs typeface="Times New Roman" panose="02020603050405020304" charset="0"/>
                <a:sym typeface="+mn-ea"/>
              </a:rPr>
              <a:t>lst = []</a:t>
            </a:r>
            <a:endParaRPr lang="en-US" sz="2800" b="1">
              <a:solidFill>
                <a:schemeClr val="accent2">
                  <a:lumMod val="50000"/>
                </a:schemeClr>
              </a:solidFill>
              <a:latin typeface="Times New Roman" panose="02020603050405020304" charset="0"/>
              <a:cs typeface="Times New Roman" panose="02020603050405020304" charset="0"/>
            </a:endParaRPr>
          </a:p>
          <a:p>
            <a:pPr marL="0" indent="0">
              <a:buNone/>
            </a:pPr>
            <a:r>
              <a:rPr lang="en-US" sz="2800" b="1">
                <a:solidFill>
                  <a:schemeClr val="accent2">
                    <a:lumMod val="50000"/>
                  </a:schemeClr>
                </a:solidFill>
                <a:latin typeface="Times New Roman" panose="02020603050405020304" charset="0"/>
                <a:cs typeface="Times New Roman" panose="02020603050405020304" charset="0"/>
                <a:sym typeface="+mn-ea"/>
              </a:rPr>
              <a:t>for i in range(n):</a:t>
            </a:r>
            <a:endParaRPr lang="en-US" sz="2800" b="1">
              <a:solidFill>
                <a:schemeClr val="accent2">
                  <a:lumMod val="50000"/>
                </a:schemeClr>
              </a:solidFill>
              <a:latin typeface="Times New Roman" panose="02020603050405020304" charset="0"/>
              <a:cs typeface="Times New Roman" panose="02020603050405020304" charset="0"/>
            </a:endParaRPr>
          </a:p>
          <a:p>
            <a:pPr marL="0" indent="0">
              <a:buNone/>
            </a:pPr>
            <a:r>
              <a:rPr lang="en-US" sz="2800" b="1">
                <a:solidFill>
                  <a:schemeClr val="accent2">
                    <a:lumMod val="50000"/>
                  </a:schemeClr>
                </a:solidFill>
                <a:latin typeface="Times New Roman" panose="02020603050405020304" charset="0"/>
                <a:cs typeface="Times New Roman" panose="02020603050405020304" charset="0"/>
                <a:sym typeface="+mn-ea"/>
              </a:rPr>
              <a:t>    temp=[]</a:t>
            </a:r>
            <a:endParaRPr lang="en-US" sz="2800" b="1">
              <a:solidFill>
                <a:schemeClr val="accent2">
                  <a:lumMod val="50000"/>
                </a:schemeClr>
              </a:solidFill>
              <a:latin typeface="Times New Roman" panose="02020603050405020304" charset="0"/>
              <a:cs typeface="Times New Roman" panose="02020603050405020304" charset="0"/>
            </a:endParaRPr>
          </a:p>
          <a:p>
            <a:pPr marL="0" indent="0">
              <a:buNone/>
            </a:pPr>
            <a:r>
              <a:rPr lang="en-US" sz="2800" b="1">
                <a:solidFill>
                  <a:schemeClr val="accent2">
                    <a:lumMod val="50000"/>
                  </a:schemeClr>
                </a:solidFill>
                <a:latin typeface="Times New Roman" panose="02020603050405020304" charset="0"/>
                <a:cs typeface="Times New Roman" panose="02020603050405020304" charset="0"/>
                <a:sym typeface="+mn-ea"/>
              </a:rPr>
              <a:t>    print("nhap so dinh ke cua dinh ",i+1)</a:t>
            </a:r>
            <a:endParaRPr lang="en-US" sz="2800" b="1">
              <a:solidFill>
                <a:schemeClr val="accent2">
                  <a:lumMod val="50000"/>
                </a:schemeClr>
              </a:solidFill>
              <a:latin typeface="Times New Roman" panose="02020603050405020304" charset="0"/>
              <a:cs typeface="Times New Roman" panose="02020603050405020304" charset="0"/>
            </a:endParaRPr>
          </a:p>
          <a:p>
            <a:pPr marL="0" indent="0">
              <a:buNone/>
            </a:pPr>
            <a:r>
              <a:rPr lang="en-US" sz="2800" b="1">
                <a:solidFill>
                  <a:schemeClr val="accent2">
                    <a:lumMod val="50000"/>
                  </a:schemeClr>
                </a:solidFill>
                <a:latin typeface="Times New Roman" panose="02020603050405020304" charset="0"/>
                <a:cs typeface="Times New Roman" panose="02020603050405020304" charset="0"/>
                <a:sym typeface="+mn-ea"/>
              </a:rPr>
              <a:t>    m=int(input())</a:t>
            </a:r>
            <a:endParaRPr lang="en-US" sz="2800" b="1">
              <a:solidFill>
                <a:schemeClr val="accent2">
                  <a:lumMod val="50000"/>
                </a:schemeClr>
              </a:solidFill>
              <a:latin typeface="Times New Roman" panose="02020603050405020304" charset="0"/>
              <a:cs typeface="Times New Roman" panose="02020603050405020304" charset="0"/>
            </a:endParaRPr>
          </a:p>
          <a:p>
            <a:pPr marL="0" indent="0">
              <a:buNone/>
            </a:pPr>
            <a:r>
              <a:rPr lang="en-US" sz="2800" b="1">
                <a:solidFill>
                  <a:schemeClr val="accent2">
                    <a:lumMod val="50000"/>
                  </a:schemeClr>
                </a:solidFill>
                <a:latin typeface="Times New Roman" panose="02020603050405020304" charset="0"/>
                <a:cs typeface="Times New Roman" panose="02020603050405020304" charset="0"/>
                <a:sym typeface="+mn-ea"/>
              </a:rPr>
              <a:t>    for j in range(m):</a:t>
            </a:r>
            <a:endParaRPr lang="en-US" sz="2800" b="1">
              <a:solidFill>
                <a:schemeClr val="accent2">
                  <a:lumMod val="50000"/>
                </a:schemeClr>
              </a:solidFill>
              <a:latin typeface="Times New Roman" panose="02020603050405020304" charset="0"/>
              <a:cs typeface="Times New Roman" panose="02020603050405020304" charset="0"/>
            </a:endParaRPr>
          </a:p>
          <a:p>
            <a:pPr marL="0" indent="0">
              <a:buNone/>
            </a:pPr>
            <a:r>
              <a:rPr lang="en-US" sz="2800" b="1">
                <a:solidFill>
                  <a:schemeClr val="accent2">
                    <a:lumMod val="50000"/>
                  </a:schemeClr>
                </a:solidFill>
                <a:latin typeface="Times New Roman" panose="02020603050405020304" charset="0"/>
                <a:cs typeface="Times New Roman" panose="02020603050405020304" charset="0"/>
                <a:sym typeface="+mn-ea"/>
              </a:rPr>
              <a:t>        temp.append(int(input()))</a:t>
            </a:r>
            <a:endParaRPr lang="en-US" sz="2800" b="1">
              <a:solidFill>
                <a:schemeClr val="accent2">
                  <a:lumMod val="50000"/>
                </a:schemeClr>
              </a:solidFill>
              <a:latin typeface="Times New Roman" panose="02020603050405020304" charset="0"/>
              <a:cs typeface="Times New Roman" panose="02020603050405020304" charset="0"/>
            </a:endParaRPr>
          </a:p>
          <a:p>
            <a:pPr marL="0" indent="0">
              <a:buNone/>
            </a:pPr>
            <a:r>
              <a:rPr lang="en-US" sz="2800" b="1">
                <a:solidFill>
                  <a:schemeClr val="accent2">
                    <a:lumMod val="50000"/>
                  </a:schemeClr>
                </a:solidFill>
                <a:latin typeface="Times New Roman" panose="02020603050405020304" charset="0"/>
                <a:cs typeface="Times New Roman" panose="02020603050405020304" charset="0"/>
                <a:sym typeface="+mn-ea"/>
              </a:rPr>
              <a:t>    lst.append(temp)</a:t>
            </a:r>
            <a:endParaRPr lang="en-US" sz="2800" b="1">
              <a:solidFill>
                <a:schemeClr val="accent2">
                  <a:lumMod val="50000"/>
                </a:schemeClr>
              </a:solidFill>
              <a:latin typeface="Times New Roman" panose="02020603050405020304" charset="0"/>
              <a:cs typeface="Times New Roman" panose="02020603050405020304" charset="0"/>
            </a:endParaRPr>
          </a:p>
          <a:p>
            <a:pPr marL="0" indent="0">
              <a:buNone/>
            </a:pPr>
            <a:r>
              <a:rPr lang="en-US" sz="2800" b="1">
                <a:solidFill>
                  <a:schemeClr val="accent2">
                    <a:lumMod val="50000"/>
                  </a:schemeClr>
                </a:solidFill>
                <a:latin typeface="Times New Roman" panose="02020603050405020304" charset="0"/>
                <a:cs typeface="Times New Roman" panose="02020603050405020304" charset="0"/>
                <a:sym typeface="+mn-ea"/>
              </a:rPr>
              <a:t>print(lst)</a:t>
            </a:r>
            <a:endParaRPr lang="en-US" sz="2800">
              <a:latin typeface="Times New Roman" panose="02020603050405020304" charset="0"/>
              <a:cs typeface="Times New Roman" panose="02020603050405020304" charset="0"/>
            </a:endParaRPr>
          </a:p>
        </p:txBody>
      </p:sp>
      <p:sp>
        <p:nvSpPr>
          <p:cNvPr id="3" name="Text Box 2"/>
          <p:cNvSpPr txBox="1"/>
          <p:nvPr/>
        </p:nvSpPr>
        <p:spPr>
          <a:xfrm>
            <a:off x="687705" y="368935"/>
            <a:ext cx="10953750" cy="583565"/>
          </a:xfrm>
          <a:prstGeom prst="rect">
            <a:avLst/>
          </a:prstGeom>
          <a:noFill/>
        </p:spPr>
        <p:txBody>
          <a:bodyPr wrap="square" rtlCol="0">
            <a:spAutoFit/>
          </a:bodyPr>
          <a:p>
            <a:r>
              <a:rPr lang="en-US" sz="3200" b="1"/>
              <a:t>Code mẫu của việc cài đặt danh sách kề bằng Python:</a:t>
            </a:r>
            <a:endParaRPr lang="en-US" sz="32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Picture 2" descr="D:\아초_C\ah\템플릿작업\템플릿_27\png\02.png"/>
          <p:cNvPicPr>
            <a:picLocks noChangeAspect="1"/>
          </p:cNvPicPr>
          <p:nvPr/>
        </p:nvPicPr>
        <p:blipFill>
          <a:blip r:embed="rId1"/>
          <a:srcRect l="7915" t="8777" b="8238"/>
          <a:stretch>
            <a:fillRect/>
          </a:stretch>
        </p:blipFill>
        <p:spPr>
          <a:xfrm>
            <a:off x="3544888" y="1844675"/>
            <a:ext cx="5538787" cy="3744913"/>
          </a:xfrm>
          <a:prstGeom prst="rect">
            <a:avLst/>
          </a:prstGeom>
          <a:noFill/>
          <a:ln w="9525">
            <a:noFill/>
          </a:ln>
        </p:spPr>
      </p:pic>
      <p:sp>
        <p:nvSpPr>
          <p:cNvPr id="6" name="TextBox 5"/>
          <p:cNvSpPr txBox="1"/>
          <p:nvPr/>
        </p:nvSpPr>
        <p:spPr>
          <a:xfrm>
            <a:off x="4538663" y="3486150"/>
            <a:ext cx="3398838" cy="329565"/>
          </a:xfrm>
          <a:prstGeom prst="rect">
            <a:avLst/>
          </a:prstGeom>
          <a:noFill/>
          <a:ln w="9525">
            <a:noFill/>
            <a:miter lim="800000"/>
          </a:ln>
        </p:spPr>
        <p:txBody>
          <a:bodyPr wrap="square">
            <a:spAutoFit/>
          </a:bodyPr>
          <a:lstStyle/>
          <a:p>
            <a:pPr marR="0" algn="ctr" defTabSz="914400" fontAlgn="auto">
              <a:spcBef>
                <a:spcPts val="0"/>
              </a:spcBef>
              <a:spcAft>
                <a:spcPts val="0"/>
              </a:spcAft>
              <a:buClrTx/>
              <a:buSzTx/>
              <a:buFontTx/>
              <a:defRPr/>
            </a:pPr>
            <a:r>
              <a:rPr kumimoji="0" lang="en-US" altLang="ko-KR"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Khái niệm và ứng dụng</a:t>
            </a:r>
            <a:endParaRPr kumimoji="0" lang="en-US" altLang="ko-KR"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p:txBody>
      </p:sp>
      <p:sp>
        <p:nvSpPr>
          <p:cNvPr id="8" name="TextBox 7"/>
          <p:cNvSpPr txBox="1"/>
          <p:nvPr/>
        </p:nvSpPr>
        <p:spPr>
          <a:xfrm>
            <a:off x="3251835" y="2888615"/>
            <a:ext cx="5608320" cy="660400"/>
          </a:xfrm>
          <a:prstGeom prst="rect">
            <a:avLst/>
          </a:prstGeom>
          <a:noFill/>
        </p:spPr>
        <p:txBody>
          <a:bodyPr wrap="square" rtlCol="0">
            <a:spAutoFit/>
          </a:bodyPr>
          <a:lstStyle/>
          <a:p>
            <a:pPr marR="0" algn="ctr" defTabSz="914400" fontAlgn="auto">
              <a:spcBef>
                <a:spcPts val="0"/>
              </a:spcBef>
              <a:spcAft>
                <a:spcPts val="0"/>
              </a:spcAft>
              <a:buClrTx/>
              <a:buSzTx/>
              <a:buFontTx/>
              <a:defRPr/>
            </a:pPr>
            <a:r>
              <a:rPr kumimoji="0" lang="en-US" altLang="ko-KR" sz="3700" b="1" kern="1200" cap="none" spc="-100" normalizeH="0" baseline="0" noProof="0" dirty="0" smtClean="0">
                <a:latin typeface="Arial" panose="020B0604020202020204" pitchFamily="34" charset="0"/>
                <a:ea typeface="HY견고딕" pitchFamily="18" charset="-127"/>
                <a:cs typeface="Arial" panose="020B0604020202020204" pitchFamily="34" charset="0"/>
              </a:rPr>
              <a:t>II. Cây tối đại ngắn nhất</a:t>
            </a:r>
            <a:endParaRPr kumimoji="0" lang="en-US" altLang="ko-KR" sz="3700" b="1" kern="1200" cap="none" spc="-100" normalizeH="0" baseline="0" noProof="0" dirty="0" smtClean="0">
              <a:latin typeface="Arial" panose="020B0604020202020204" pitchFamily="34" charset="0"/>
              <a:ea typeface="HY견고딕" pitchFamily="18" charset="-127"/>
              <a:cs typeface="Arial" panose="020B0604020202020204" pitchFamily="34" charset="0"/>
            </a:endParaRPr>
          </a:p>
        </p:txBody>
      </p:sp>
      <p:pic>
        <p:nvPicPr>
          <p:cNvPr id="9222" name="Picture 2" descr="D:\아초_C\ah\템플릿작업\템플릿_27\png\03.png"/>
          <p:cNvPicPr>
            <a:picLocks noChangeAspect="1"/>
          </p:cNvPicPr>
          <p:nvPr/>
        </p:nvPicPr>
        <p:blipFill>
          <a:blip r:embed="rId2"/>
          <a:srcRect t="50000" b="12288"/>
          <a:stretch>
            <a:fillRect/>
          </a:stretch>
        </p:blipFill>
        <p:spPr>
          <a:xfrm>
            <a:off x="1524000" y="0"/>
            <a:ext cx="9144000" cy="944563"/>
          </a:xfrm>
          <a:prstGeom prst="rect">
            <a:avLst/>
          </a:prstGeom>
          <a:noFill/>
          <a:ln w="9525">
            <a:noFill/>
          </a:ln>
        </p:spPr>
      </p:pic>
      <p:pic>
        <p:nvPicPr>
          <p:cNvPr id="9223" name="Picture 5" descr="D:\아초_C\ah\템플릿작업\템플릿_27\png\09.png"/>
          <p:cNvPicPr>
            <a:picLocks noChangeAspect="1"/>
          </p:cNvPicPr>
          <p:nvPr/>
        </p:nvPicPr>
        <p:blipFill>
          <a:blip r:embed="rId3"/>
          <a:stretch>
            <a:fillRect/>
          </a:stretch>
        </p:blipFill>
        <p:spPr>
          <a:xfrm>
            <a:off x="8724900" y="4473575"/>
            <a:ext cx="1508125" cy="1325563"/>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4" name="Picture 2" descr="D:\아초_C\ah\템플릿작업\템플릿_27\png\04.png"/>
          <p:cNvPicPr>
            <a:picLocks noChangeAspect="1"/>
          </p:cNvPicPr>
          <p:nvPr/>
        </p:nvPicPr>
        <p:blipFill>
          <a:blip r:embed="rId1"/>
          <a:stretch>
            <a:fillRect/>
          </a:stretch>
        </p:blipFill>
        <p:spPr>
          <a:xfrm>
            <a:off x="1524000" y="0"/>
            <a:ext cx="9144000" cy="6858000"/>
          </a:xfrm>
          <a:prstGeom prst="rect">
            <a:avLst/>
          </a:prstGeom>
          <a:noFill/>
          <a:ln w="9525">
            <a:noFill/>
          </a:ln>
        </p:spPr>
      </p:pic>
      <p:pic>
        <p:nvPicPr>
          <p:cNvPr id="8195" name="Picture 4" descr="D:\아초_C\ah\템플릿작업\템플릿_27\png\06.png"/>
          <p:cNvPicPr>
            <a:picLocks noChangeAspect="1"/>
          </p:cNvPicPr>
          <p:nvPr/>
        </p:nvPicPr>
        <p:blipFill>
          <a:blip r:embed="rId2"/>
          <a:stretch>
            <a:fillRect/>
          </a:stretch>
        </p:blipFill>
        <p:spPr>
          <a:xfrm>
            <a:off x="2927350" y="1449388"/>
            <a:ext cx="1035050" cy="1001712"/>
          </a:xfrm>
          <a:prstGeom prst="rect">
            <a:avLst/>
          </a:prstGeom>
          <a:noFill/>
          <a:ln w="9525">
            <a:noFill/>
          </a:ln>
        </p:spPr>
      </p:pic>
      <p:pic>
        <p:nvPicPr>
          <p:cNvPr id="8196" name="Picture 5" descr="D:\아초_C\ah\템플릿작업\템플릿_27\png\07.png"/>
          <p:cNvPicPr>
            <a:picLocks noChangeAspect="1"/>
          </p:cNvPicPr>
          <p:nvPr/>
        </p:nvPicPr>
        <p:blipFill>
          <a:blip r:embed="rId3"/>
          <a:stretch>
            <a:fillRect/>
          </a:stretch>
        </p:blipFill>
        <p:spPr>
          <a:xfrm>
            <a:off x="4008438" y="1412875"/>
            <a:ext cx="676275" cy="915988"/>
          </a:xfrm>
          <a:prstGeom prst="rect">
            <a:avLst/>
          </a:prstGeom>
          <a:noFill/>
          <a:ln w="9525">
            <a:noFill/>
          </a:ln>
        </p:spPr>
      </p:pic>
      <p:sp>
        <p:nvSpPr>
          <p:cNvPr id="24" name="직사각형 37"/>
          <p:cNvSpPr>
            <a:spLocks noChangeArrowheads="1"/>
          </p:cNvSpPr>
          <p:nvPr/>
        </p:nvSpPr>
        <p:spPr bwMode="auto">
          <a:xfrm>
            <a:off x="792163" y="3105150"/>
            <a:ext cx="2555875" cy="245110"/>
          </a:xfrm>
          <a:prstGeom prst="rect">
            <a:avLst/>
          </a:prstGeom>
          <a:noFill/>
          <a:ln w="9525">
            <a:noFill/>
            <a:miter lim="800000"/>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en-US" altLang="ko-KR" sz="1000" b="0" i="0" u="none" strike="noStrike" kern="1200" cap="none" spc="0" normalizeH="0" baseline="0" noProof="0" dirty="0" smtClean="0">
              <a:ln>
                <a:noFill/>
              </a:ln>
              <a:solidFill>
                <a:schemeClr val="tx1">
                  <a:lumMod val="75000"/>
                  <a:lumOff val="25000"/>
                </a:schemeClr>
              </a:solidFill>
              <a:effectLst/>
              <a:uLnTx/>
              <a:uFillTx/>
              <a:latin typeface="Arial" panose="020B0604020202020204" pitchFamily="34" charset="0"/>
              <a:ea typeface="Malgun Gothic" panose="020B0503020000020004" charset="-127"/>
              <a:cs typeface="Arial" panose="020B0604020202020204" pitchFamily="34" charset="0"/>
            </a:endParaRPr>
          </a:p>
        </p:txBody>
      </p:sp>
      <p:sp>
        <p:nvSpPr>
          <p:cNvPr id="6" name="직사각형 5"/>
          <p:cNvSpPr/>
          <p:nvPr/>
        </p:nvSpPr>
        <p:spPr>
          <a:xfrm>
            <a:off x="3962400" y="2636838"/>
            <a:ext cx="4975225" cy="64516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800" b="0" i="0" u="none" strike="noStrike" kern="1200" cap="none" spc="0" normalizeH="0" baseline="0" noProof="0" dirty="0" smtClean="0">
                <a:ln>
                  <a:noFill/>
                </a:ln>
                <a:solidFill>
                  <a:schemeClr val="accent1">
                    <a:lumMod val="50000"/>
                  </a:schemeClr>
                </a:solidFill>
                <a:effectLst/>
                <a:uLnTx/>
                <a:uFillTx/>
                <a:latin typeface="Arial" panose="020B0604020202020204" pitchFamily="34" charset="0"/>
                <a:ea typeface="+mn-ea"/>
                <a:cs typeface="Arial" panose="020B0604020202020204" pitchFamily="34" charset="0"/>
              </a:rPr>
              <a:t>Đồ thị và biểu diễn đồ thị trong chương trình </a:t>
            </a:r>
            <a:endParaRPr kumimoji="0" lang="en-US" altLang="ko-KR" sz="1800" b="0" i="0" u="none" strike="noStrike" kern="1200" cap="none" spc="0" normalizeH="0" baseline="0" noProof="0" dirty="0" smtClean="0">
              <a:ln>
                <a:noFill/>
              </a:ln>
              <a:solidFill>
                <a:schemeClr val="accent1">
                  <a:lumMod val="50000"/>
                </a:schemeClr>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800" b="0" i="0" u="none" strike="noStrike" kern="1200" cap="none" spc="0" normalizeH="0" baseline="0" noProof="0" dirty="0" smtClean="0">
                <a:ln>
                  <a:noFill/>
                </a:ln>
                <a:solidFill>
                  <a:schemeClr val="accent1">
                    <a:lumMod val="50000"/>
                  </a:schemeClr>
                </a:solidFill>
                <a:effectLst/>
                <a:uLnTx/>
                <a:uFillTx/>
                <a:latin typeface="Arial" panose="020B0604020202020204" pitchFamily="34" charset="0"/>
                <a:ea typeface="+mn-ea"/>
                <a:cs typeface="Arial" panose="020B0604020202020204" pitchFamily="34" charset="0"/>
              </a:rPr>
              <a:t>máy tính.</a:t>
            </a:r>
            <a:r>
              <a:rPr kumimoji="0" lang="en-US" altLang="ko-KR" sz="1000" b="0" i="0" u="none" strike="noStrike" kern="1200" cap="none" spc="0" normalizeH="0" baseline="0" noProof="0" dirty="0" smtClean="0">
                <a:ln>
                  <a:noFill/>
                </a:ln>
                <a:solidFill>
                  <a:schemeClr val="accent1">
                    <a:lumMod val="50000"/>
                  </a:schemeClr>
                </a:solidFill>
                <a:effectLst/>
                <a:uLnTx/>
                <a:uFillTx/>
                <a:latin typeface="Arial" panose="020B0604020202020204" pitchFamily="34" charset="0"/>
                <a:ea typeface="+mn-ea"/>
                <a:cs typeface="Arial" panose="020B0604020202020204" pitchFamily="34" charset="0"/>
              </a:rPr>
              <a:t> </a:t>
            </a:r>
            <a:endParaRPr kumimoji="0" lang="en-US" altLang="ko-KR" sz="1000" b="0" i="0" u="none" strike="noStrike" kern="1200" cap="none" spc="0" normalizeH="0" baseline="0" noProof="0" dirty="0" err="1" smtClean="0">
              <a:ln>
                <a:noFill/>
              </a:ln>
              <a:solidFill>
                <a:schemeClr val="accent1">
                  <a:lumMod val="50000"/>
                </a:schemeClr>
              </a:solidFill>
              <a:effectLst/>
              <a:uLnTx/>
              <a:uFillTx/>
              <a:latin typeface="Arial" panose="020B0604020202020204" pitchFamily="34" charset="0"/>
              <a:ea typeface="+mn-ea"/>
              <a:cs typeface="Arial" panose="020B0604020202020204" pitchFamily="34" charset="0"/>
            </a:endParaRPr>
          </a:p>
        </p:txBody>
      </p:sp>
      <p:sp>
        <p:nvSpPr>
          <p:cNvPr id="7" name="직사각형 6"/>
          <p:cNvSpPr/>
          <p:nvPr/>
        </p:nvSpPr>
        <p:spPr>
          <a:xfrm>
            <a:off x="3419475" y="2728913"/>
            <a:ext cx="576263" cy="39878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2000" b="1" i="0" u="none" strike="noStrike" kern="1200" cap="none" spc="0" normalizeH="0" baseline="0" noProof="0" dirty="0" smtClean="0">
                <a:ln>
                  <a:noFill/>
                </a:ln>
                <a:solidFill>
                  <a:srgbClr val="273687"/>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01</a:t>
            </a:r>
            <a:endParaRPr kumimoji="0" lang="ko-KR" altLang="en-US" sz="2000" b="0" i="0" u="none" strike="noStrike" kern="1200" cap="none" spc="0" normalizeH="0" baseline="0" noProof="0" dirty="0">
              <a:ln>
                <a:noFill/>
              </a:ln>
              <a:solidFill>
                <a:srgbClr val="273687"/>
              </a:solidFill>
              <a:effectLst>
                <a:outerShdw blurRad="38100" dist="38100" dir="2700000" algn="tl">
                  <a:srgbClr val="000000">
                    <a:alpha val="43137"/>
                  </a:srgbClr>
                </a:outerShdw>
              </a:effectLst>
              <a:uLnTx/>
              <a:uFillTx/>
              <a:latin typeface="+mn-lt"/>
              <a:ea typeface="+mn-ea"/>
              <a:cs typeface="+mn-cs"/>
            </a:endParaRPr>
          </a:p>
        </p:txBody>
      </p:sp>
      <p:sp>
        <p:nvSpPr>
          <p:cNvPr id="9" name="직사각형 8"/>
          <p:cNvSpPr/>
          <p:nvPr/>
        </p:nvSpPr>
        <p:spPr>
          <a:xfrm>
            <a:off x="3419475" y="3511550"/>
            <a:ext cx="576263" cy="39878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2000" b="1" i="0" u="none" strike="noStrike" kern="1200" cap="none" spc="0" normalizeH="0" baseline="0" noProof="0" dirty="0" smtClean="0">
                <a:ln>
                  <a:noFill/>
                </a:ln>
                <a:solidFill>
                  <a:srgbClr val="22C4AA"/>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02</a:t>
            </a:r>
            <a:endParaRPr kumimoji="0" lang="ko-KR" altLang="en-US" sz="2000" b="0" i="0" u="none" strike="noStrike" kern="1200" cap="none" spc="0" normalizeH="0" baseline="0" noProof="0" dirty="0">
              <a:ln>
                <a:noFill/>
              </a:ln>
              <a:solidFill>
                <a:srgbClr val="22C4AA"/>
              </a:solidFill>
              <a:effectLst>
                <a:outerShdw blurRad="38100" dist="38100" dir="2700000" algn="tl">
                  <a:srgbClr val="000000">
                    <a:alpha val="43137"/>
                  </a:srgbClr>
                </a:outerShdw>
              </a:effectLst>
              <a:uLnTx/>
              <a:uFillTx/>
              <a:latin typeface="+mn-lt"/>
              <a:ea typeface="+mn-ea"/>
              <a:cs typeface="+mn-cs"/>
            </a:endParaRPr>
          </a:p>
        </p:txBody>
      </p:sp>
      <p:sp>
        <p:nvSpPr>
          <p:cNvPr id="11" name="직사각형 10"/>
          <p:cNvSpPr/>
          <p:nvPr/>
        </p:nvSpPr>
        <p:spPr>
          <a:xfrm>
            <a:off x="4008755" y="4256723"/>
            <a:ext cx="4975225" cy="36830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800" b="0" i="0" u="none" strike="noStrike" kern="1200" cap="none" spc="0" normalizeH="0" baseline="0" noProof="0" dirty="0" err="1" smtClean="0">
                <a:ln>
                  <a:noFill/>
                </a:ln>
                <a:solidFill>
                  <a:schemeClr val="accent1">
                    <a:lumMod val="50000"/>
                  </a:schemeClr>
                </a:solidFill>
                <a:effectLst/>
                <a:uLnTx/>
                <a:uFillTx/>
                <a:latin typeface="Arial" panose="020B0604020202020204" pitchFamily="34" charset="0"/>
                <a:ea typeface="+mn-ea"/>
                <a:cs typeface="Arial" panose="020B0604020202020204" pitchFamily="34" charset="0"/>
              </a:rPr>
              <a:t>Thuật toán Prim</a:t>
            </a:r>
            <a:endParaRPr kumimoji="0" lang="en-US" altLang="ko-KR" sz="1800" b="0" i="0" u="none" strike="noStrike" kern="1200" cap="none" spc="0" normalizeH="0" baseline="0" noProof="0" dirty="0" err="1" smtClean="0">
              <a:ln>
                <a:noFill/>
              </a:ln>
              <a:solidFill>
                <a:schemeClr val="accent1">
                  <a:lumMod val="50000"/>
                </a:schemeClr>
              </a:solidFill>
              <a:effectLst/>
              <a:uLnTx/>
              <a:uFillTx/>
              <a:latin typeface="Arial" panose="020B0604020202020204" pitchFamily="34" charset="0"/>
              <a:ea typeface="+mn-ea"/>
              <a:cs typeface="Arial" panose="020B0604020202020204" pitchFamily="34" charset="0"/>
            </a:endParaRPr>
          </a:p>
        </p:txBody>
      </p:sp>
      <p:sp>
        <p:nvSpPr>
          <p:cNvPr id="12" name="직사각형 11"/>
          <p:cNvSpPr/>
          <p:nvPr/>
        </p:nvSpPr>
        <p:spPr>
          <a:xfrm>
            <a:off x="3419475" y="4238625"/>
            <a:ext cx="576263" cy="39878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2000" b="1" i="0" u="none" strike="noStrike" kern="1200" cap="none" spc="0" normalizeH="0" baseline="0" noProof="0" dirty="0" smtClean="0">
                <a:ln>
                  <a:noFill/>
                </a:ln>
                <a:solidFill>
                  <a:srgbClr val="5E81E4"/>
                </a:solidFill>
                <a:effectLst>
                  <a:outerShdw blurRad="38100" dist="38100" dir="2700000" algn="tl">
                    <a:srgbClr val="000000">
                      <a:alpha val="43137"/>
                    </a:srgbClr>
                  </a:outerShdw>
                </a:effectLst>
                <a:uLnTx/>
                <a:uFillTx/>
                <a:latin typeface="Arial" panose="020B0604020202020204" pitchFamily="34" charset="0"/>
                <a:ea typeface="Malgun Gothic" panose="020B0503020000020004" charset="-127"/>
                <a:cs typeface="Arial" panose="020B0604020202020204" pitchFamily="34" charset="0"/>
              </a:rPr>
              <a:t>03</a:t>
            </a:r>
            <a:endParaRPr kumimoji="0" lang="ko-KR" altLang="en-US" sz="2000" b="0" i="0" u="none" strike="noStrike" kern="1200" cap="none" spc="0" normalizeH="0" baseline="0" noProof="0" dirty="0">
              <a:ln>
                <a:noFill/>
              </a:ln>
              <a:solidFill>
                <a:srgbClr val="5E81E4"/>
              </a:solidFill>
              <a:effectLst>
                <a:outerShdw blurRad="38100" dist="38100" dir="2700000" algn="tl">
                  <a:srgbClr val="000000">
                    <a:alpha val="43137"/>
                  </a:srgbClr>
                </a:outerShdw>
              </a:effectLst>
              <a:uLnTx/>
              <a:uFillTx/>
              <a:latin typeface="+mn-lt"/>
              <a:ea typeface="+mn-ea"/>
              <a:cs typeface="+mn-cs"/>
            </a:endParaRPr>
          </a:p>
        </p:txBody>
      </p:sp>
      <p:sp>
        <p:nvSpPr>
          <p:cNvPr id="13" name="직사각형 12"/>
          <p:cNvSpPr/>
          <p:nvPr/>
        </p:nvSpPr>
        <p:spPr>
          <a:xfrm>
            <a:off x="4008755" y="4992370"/>
            <a:ext cx="4975225" cy="36830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800" b="0" i="0" u="none" strike="noStrike" kern="1200" cap="none" spc="0" normalizeH="0" baseline="0" noProof="0" dirty="0" err="1" smtClean="0">
                <a:ln>
                  <a:noFill/>
                </a:ln>
                <a:solidFill>
                  <a:schemeClr val="accent1">
                    <a:lumMod val="50000"/>
                  </a:schemeClr>
                </a:solidFill>
                <a:effectLst/>
                <a:uLnTx/>
                <a:uFillTx/>
                <a:latin typeface="Arial" panose="020B0604020202020204" pitchFamily="34" charset="0"/>
                <a:ea typeface="+mn-ea"/>
                <a:cs typeface="Arial" panose="020B0604020202020204" pitchFamily="34" charset="0"/>
              </a:rPr>
              <a:t>Thuật toán Kruskal</a:t>
            </a:r>
            <a:endParaRPr kumimoji="0" lang="en-US" altLang="ko-KR" sz="1800" b="0" i="0" u="none" strike="noStrike" kern="1200" cap="none" spc="0" normalizeH="0" baseline="0" noProof="0" dirty="0" err="1" smtClean="0">
              <a:ln>
                <a:noFill/>
              </a:ln>
              <a:solidFill>
                <a:schemeClr val="accent1">
                  <a:lumMod val="50000"/>
                </a:schemeClr>
              </a:solidFill>
              <a:effectLst/>
              <a:uLnTx/>
              <a:uFillTx/>
              <a:latin typeface="Arial" panose="020B0604020202020204" pitchFamily="34" charset="0"/>
              <a:ea typeface="+mn-ea"/>
              <a:cs typeface="Arial" panose="020B0604020202020204" pitchFamily="34" charset="0"/>
            </a:endParaRPr>
          </a:p>
        </p:txBody>
      </p:sp>
      <p:sp>
        <p:nvSpPr>
          <p:cNvPr id="8213" name="직사각형 24"/>
          <p:cNvSpPr/>
          <p:nvPr/>
        </p:nvSpPr>
        <p:spPr>
          <a:xfrm>
            <a:off x="5016183" y="1658620"/>
            <a:ext cx="3548380" cy="583565"/>
          </a:xfrm>
          <a:prstGeom prst="rect">
            <a:avLst/>
          </a:prstGeom>
          <a:noFill/>
          <a:ln w="9525">
            <a:noFill/>
          </a:ln>
        </p:spPr>
        <p:txBody>
          <a:bodyPr wrap="none">
            <a:spAutoFit/>
          </a:bodyPr>
          <a:p>
            <a:r>
              <a:rPr lang="en-US" altLang="ko-KR" sz="3200" b="1" dirty="0">
                <a:latin typeface="Arial" panose="020B0604020202020204" pitchFamily="34" charset="0"/>
                <a:ea typeface="HY견고딕" pitchFamily="18" charset="-127"/>
              </a:rPr>
              <a:t>Các mục tìm hiểu</a:t>
            </a:r>
            <a:endParaRPr lang="en-US" altLang="ko-KR" sz="3200" b="1" dirty="0">
              <a:latin typeface="Arial" panose="020B0604020202020204" pitchFamily="34" charset="0"/>
              <a:ea typeface="HY견고딕" pitchFamily="18" charset="-127"/>
            </a:endParaRPr>
          </a:p>
        </p:txBody>
      </p:sp>
      <p:pic>
        <p:nvPicPr>
          <p:cNvPr id="8214" name="Picture 3" descr="D:\아초_C\ah\템플릿작업\템플릿_27\png\05.png"/>
          <p:cNvPicPr>
            <a:picLocks noChangeAspect="1"/>
          </p:cNvPicPr>
          <p:nvPr/>
        </p:nvPicPr>
        <p:blipFill>
          <a:blip r:embed="rId4"/>
          <a:stretch>
            <a:fillRect/>
          </a:stretch>
        </p:blipFill>
        <p:spPr>
          <a:xfrm>
            <a:off x="2171700" y="765175"/>
            <a:ext cx="3678238" cy="1263650"/>
          </a:xfrm>
          <a:prstGeom prst="rect">
            <a:avLst/>
          </a:prstGeom>
          <a:noFill/>
          <a:ln w="9525">
            <a:noFill/>
          </a:ln>
        </p:spPr>
      </p:pic>
      <p:sp>
        <p:nvSpPr>
          <p:cNvPr id="2" name="Text Box 1"/>
          <p:cNvSpPr txBox="1"/>
          <p:nvPr/>
        </p:nvSpPr>
        <p:spPr>
          <a:xfrm>
            <a:off x="3395980" y="4977130"/>
            <a:ext cx="524510" cy="398780"/>
          </a:xfrm>
          <a:prstGeom prst="rect">
            <a:avLst/>
          </a:prstGeom>
          <a:noFill/>
        </p:spPr>
        <p:txBody>
          <a:bodyPr wrap="square" rtlCol="0">
            <a:spAutoFit/>
          </a:bodyPr>
          <a:p>
            <a:pPr algn="ctr"/>
            <a:r>
              <a:rPr lang="en-US" sz="2000" b="1">
                <a:solidFill>
                  <a:schemeClr val="accent2">
                    <a:lumMod val="75000"/>
                  </a:schemeClr>
                </a:solidFill>
                <a:effectLst>
                  <a:outerShdw blurRad="38100" dist="19050" dir="2700000" algn="tl" rotWithShape="0">
                    <a:schemeClr val="dk1">
                      <a:alpha val="40000"/>
                    </a:schemeClr>
                  </a:outerShdw>
                </a:effectLst>
              </a:rPr>
              <a:t>04</a:t>
            </a:r>
            <a:endParaRPr lang="en-US" sz="2000" b="1">
              <a:solidFill>
                <a:schemeClr val="accent2">
                  <a:lumMod val="75000"/>
                </a:schemeClr>
              </a:solidFill>
              <a:effectLst>
                <a:outerShdw blurRad="38100" dist="19050" dir="2700000" algn="tl" rotWithShape="0">
                  <a:schemeClr val="dk1">
                    <a:alpha val="40000"/>
                  </a:schemeClr>
                </a:outerShdw>
              </a:effectLst>
            </a:endParaRPr>
          </a:p>
        </p:txBody>
      </p:sp>
      <p:sp>
        <p:nvSpPr>
          <p:cNvPr id="3" name="Text Box 2"/>
          <p:cNvSpPr txBox="1"/>
          <p:nvPr/>
        </p:nvSpPr>
        <p:spPr>
          <a:xfrm>
            <a:off x="4043680" y="3542030"/>
            <a:ext cx="2931160" cy="368300"/>
          </a:xfrm>
          <a:prstGeom prst="rect">
            <a:avLst/>
          </a:prstGeom>
          <a:noFill/>
        </p:spPr>
        <p:txBody>
          <a:bodyPr wrap="square" rtlCol="0">
            <a:spAutoFit/>
          </a:bodyPr>
          <a:p>
            <a:r>
              <a:rPr lang="en-US">
                <a:solidFill>
                  <a:schemeClr val="accent1">
                    <a:lumMod val="50000"/>
                  </a:schemeClr>
                </a:solidFill>
                <a:effectLst/>
                <a:latin typeface="Arial" panose="020B0604020202020204" pitchFamily="34" charset="0"/>
                <a:cs typeface="Arial" panose="020B0604020202020204" pitchFamily="34" charset="0"/>
              </a:rPr>
              <a:t>Cây tối đại ngắn nhất</a:t>
            </a:r>
            <a:endParaRPr lang="en-US">
              <a:solidFill>
                <a:schemeClr val="accent1">
                  <a:lumMod val="50000"/>
                </a:schemeClr>
              </a:solidFill>
              <a:effectLst/>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3" descr="D:\아초_C\ah\템플릿작업\템플릿_27\png\16.png"/>
          <p:cNvPicPr>
            <a:picLocks noChangeAspect="1"/>
          </p:cNvPicPr>
          <p:nvPr/>
        </p:nvPicPr>
        <p:blipFill>
          <a:blip r:embed="rId1"/>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2000885" cy="583565"/>
          </a:xfrm>
          <a:prstGeom prst="rect">
            <a:avLst/>
          </a:prstGeom>
          <a:noFill/>
          <a:ln w="9525">
            <a:noFill/>
          </a:ln>
        </p:spPr>
        <p:txBody>
          <a:bodyPr wrap="none">
            <a:spAutoFit/>
          </a:bodyPr>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Khái niệm</a:t>
            </a:r>
            <a:endPar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endParaRPr>
          </a:p>
        </p:txBody>
      </p:sp>
      <p:sp>
        <p:nvSpPr>
          <p:cNvPr id="2" name="Text Box 1"/>
          <p:cNvSpPr txBox="1"/>
          <p:nvPr/>
        </p:nvSpPr>
        <p:spPr>
          <a:xfrm>
            <a:off x="2243455" y="880745"/>
            <a:ext cx="7230745" cy="2306955"/>
          </a:xfrm>
          <a:prstGeom prst="rect">
            <a:avLst/>
          </a:prstGeom>
          <a:noFill/>
        </p:spPr>
        <p:txBody>
          <a:bodyPr wrap="square" rtlCol="0">
            <a:spAutoFit/>
          </a:bodyPr>
          <a:p>
            <a:r>
              <a:rPr lang="en-US"/>
              <a:t>Cho đồ thị vô hướng, cây khung (spanning tree) của đồ thị là một cây con chứa tất cả các đỉnh của đồ thị. Nói cách khác, cây khung là một tập hợp các cạnh của đồ thị, không chứa chu trình và kết nối tất cả các đỉnh của đồ thị.</a:t>
            </a:r>
            <a:endParaRPr lang="en-US"/>
          </a:p>
          <a:p>
            <a:endParaRPr lang="en-US"/>
          </a:p>
          <a:p>
            <a:r>
              <a:rPr lang="en-US"/>
              <a:t>Trong đồ thị có trọng số, cây khung nhỏ nhất là cây khung có tổng trọng số các cạnh nhỏ nhất. Định nghĩa tương tự với cây khung lớn nhất.</a:t>
            </a:r>
            <a:endParaRPr lang="en-US"/>
          </a:p>
        </p:txBody>
      </p:sp>
      <p:pic>
        <p:nvPicPr>
          <p:cNvPr id="4" name="Picture 3" descr="1024px-Minimum_spanning_tree.svg"/>
          <p:cNvPicPr>
            <a:picLocks noChangeAspect="1"/>
          </p:cNvPicPr>
          <p:nvPr/>
        </p:nvPicPr>
        <p:blipFill>
          <a:blip r:embed="rId2"/>
          <a:stretch>
            <a:fillRect/>
          </a:stretch>
        </p:blipFill>
        <p:spPr>
          <a:xfrm>
            <a:off x="3863340" y="3187700"/>
            <a:ext cx="4173220" cy="33661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3" descr="D:\아초_C\ah\템플릿작업\템플릿_27\png\16.png"/>
          <p:cNvPicPr>
            <a:picLocks noChangeAspect="1"/>
          </p:cNvPicPr>
          <p:nvPr/>
        </p:nvPicPr>
        <p:blipFill>
          <a:blip r:embed="rId1"/>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1918335" cy="583565"/>
          </a:xfrm>
          <a:prstGeom prst="rect">
            <a:avLst/>
          </a:prstGeom>
          <a:noFill/>
          <a:ln w="9525">
            <a:noFill/>
          </a:ln>
        </p:spPr>
        <p:txBody>
          <a:bodyPr wrap="none">
            <a:spAutoFit/>
          </a:bodyPr>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Ứng dụng</a:t>
            </a:r>
            <a:endPar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endParaRPr>
          </a:p>
        </p:txBody>
      </p:sp>
      <p:sp>
        <p:nvSpPr>
          <p:cNvPr id="2" name="Text Box 1"/>
          <p:cNvSpPr txBox="1"/>
          <p:nvPr/>
        </p:nvSpPr>
        <p:spPr>
          <a:xfrm>
            <a:off x="2470150" y="1206500"/>
            <a:ext cx="7113270" cy="3969385"/>
          </a:xfrm>
          <a:prstGeom prst="rect">
            <a:avLst/>
          </a:prstGeom>
          <a:noFill/>
        </p:spPr>
        <p:txBody>
          <a:bodyPr wrap="square" rtlCol="0">
            <a:spAutoFit/>
          </a:bodyPr>
          <a:p>
            <a:r>
              <a:rPr lang="en-US"/>
              <a:t>Cây tối đại ngắn nhất được ứng dụng rất nhiều trong việc thiết kế các mạng như mạng máy tính, mạng cáp quang, mạng điện, mạng lưới đường sắt, ... ngoài ra còn một số ứng dụng như: </a:t>
            </a:r>
            <a:endParaRPr lang="en-US"/>
          </a:p>
          <a:p>
            <a:r>
              <a:rPr lang="en-US"/>
              <a:t>- Phân loại học</a:t>
            </a:r>
            <a:endParaRPr lang="en-US"/>
          </a:p>
          <a:p>
            <a:r>
              <a:rPr lang="en-US"/>
              <a:t>- Cluster analysis</a:t>
            </a:r>
            <a:endParaRPr lang="en-US"/>
          </a:p>
          <a:p>
            <a:r>
              <a:rPr lang="en-US"/>
              <a:t>- Xây dựng các trạm phát sóng</a:t>
            </a:r>
            <a:endParaRPr lang="en-US"/>
          </a:p>
          <a:p>
            <a:r>
              <a:rPr lang="en-US"/>
              <a:t>- Xây dựng trạm quan sát mạng lưới điện</a:t>
            </a:r>
            <a:endParaRPr lang="en-US"/>
          </a:p>
          <a:p>
            <a:r>
              <a:rPr lang="en-US"/>
              <a:t>- So sánh dữ liệu của chất độc sinh thái</a:t>
            </a:r>
            <a:endParaRPr lang="en-US"/>
          </a:p>
          <a:p>
            <a:r>
              <a:rPr lang="en-US"/>
              <a:t>- Minimax process control</a:t>
            </a:r>
            <a:endParaRPr lang="en-US"/>
          </a:p>
          <a:p>
            <a:r>
              <a:rPr lang="en-US"/>
              <a:t>- Nhận biết ký tự viết tay của những biểu thức toán học</a:t>
            </a:r>
            <a:endParaRPr lang="en-US"/>
          </a:p>
          <a:p>
            <a:r>
              <a:rPr lang="en-US"/>
              <a:t>- Thiết kế mạch điện</a:t>
            </a:r>
            <a:endParaRPr lang="en-US"/>
          </a:p>
          <a:p>
            <a:r>
              <a:rPr lang="en-US"/>
              <a:t>- Nhóm các khu vực địa lý thành các vùng</a:t>
            </a:r>
            <a:endParaRPr lang="en-US"/>
          </a:p>
          <a:p>
            <a:r>
              <a:rPr lang="en-US"/>
              <a:t>- Miêu tả đặc điểm của thị trường tài chính để tính toán và tìm ra sự liên hệ giữa các loại hàng hóa.</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3" descr="D:\아초_C\ah\템플릿작업\템플릿_27\png\16.png"/>
          <p:cNvPicPr>
            <a:picLocks noChangeAspect="1"/>
          </p:cNvPicPr>
          <p:nvPr/>
        </p:nvPicPr>
        <p:blipFill>
          <a:blip r:embed="rId1"/>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1918335" cy="583565"/>
          </a:xfrm>
          <a:prstGeom prst="rect">
            <a:avLst/>
          </a:prstGeom>
          <a:noFill/>
          <a:ln w="9525">
            <a:noFill/>
          </a:ln>
        </p:spPr>
        <p:txBody>
          <a:bodyPr wrap="none">
            <a:spAutoFit/>
          </a:bodyPr>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Ứng dụng</a:t>
            </a:r>
            <a:endPar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endParaRPr>
          </a:p>
        </p:txBody>
      </p:sp>
      <p:sp>
        <p:nvSpPr>
          <p:cNvPr id="2" name="Text Box 1"/>
          <p:cNvSpPr txBox="1"/>
          <p:nvPr/>
        </p:nvSpPr>
        <p:spPr>
          <a:xfrm>
            <a:off x="2603500" y="981075"/>
            <a:ext cx="6985635" cy="1568450"/>
          </a:xfrm>
          <a:prstGeom prst="rect">
            <a:avLst/>
          </a:prstGeom>
          <a:noFill/>
        </p:spPr>
        <p:txBody>
          <a:bodyPr wrap="square" rtlCol="0">
            <a:spAutoFit/>
          </a:bodyPr>
          <a:p>
            <a:r>
              <a:rPr lang="en-US" sz="2400" b="1"/>
              <a:t>Taxonomy</a:t>
            </a:r>
            <a:endParaRPr lang="en-US" sz="2400" b="1"/>
          </a:p>
          <a:p>
            <a:r>
              <a:rPr lang="en-US"/>
              <a:t>Ứng dụng vào Taxonomy trở thành một cách thức để nhóm nội dung với nhau cho phép tạo một nhóm có cùng tính chất nào đó.</a:t>
            </a:r>
            <a:endParaRPr lang="en-US"/>
          </a:p>
          <a:p>
            <a:r>
              <a:rPr lang="en-US"/>
              <a:t>Ứng dụng trong sinh học để phân loại các ngành, loài, họ, ...</a:t>
            </a:r>
            <a:endParaRPr lang="en-US"/>
          </a:p>
        </p:txBody>
      </p:sp>
      <p:pic>
        <p:nvPicPr>
          <p:cNvPr id="3" name="Picture 2" descr="file-20170628-7313-1au5deb"/>
          <p:cNvPicPr>
            <a:picLocks noChangeAspect="1"/>
          </p:cNvPicPr>
          <p:nvPr/>
        </p:nvPicPr>
        <p:blipFill>
          <a:blip r:embed="rId2"/>
          <a:stretch>
            <a:fillRect/>
          </a:stretch>
        </p:blipFill>
        <p:spPr>
          <a:xfrm>
            <a:off x="2963545" y="2745105"/>
            <a:ext cx="2829560" cy="2264410"/>
          </a:xfrm>
          <a:prstGeom prst="rect">
            <a:avLst/>
          </a:prstGeom>
        </p:spPr>
      </p:pic>
      <p:sp>
        <p:nvSpPr>
          <p:cNvPr id="5" name="Text Box 4"/>
          <p:cNvSpPr txBox="1"/>
          <p:nvPr/>
        </p:nvSpPr>
        <p:spPr>
          <a:xfrm>
            <a:off x="2847975" y="5049520"/>
            <a:ext cx="6729095" cy="1291590"/>
          </a:xfrm>
          <a:prstGeom prst="rect">
            <a:avLst/>
          </a:prstGeom>
          <a:noFill/>
        </p:spPr>
        <p:txBody>
          <a:bodyPr wrap="square" rtlCol="0">
            <a:spAutoFit/>
          </a:bodyPr>
          <a:p>
            <a:r>
              <a:rPr lang="en-US" sz="2400" b="1"/>
              <a:t>Cluster analysis</a:t>
            </a:r>
            <a:endParaRPr lang="en-US" sz="2400" b="1"/>
          </a:p>
          <a:p>
            <a:r>
              <a:rPr lang="en-US"/>
              <a:t>Cây tối đại nhỏ nhất được ứng dụng trong các phương pháp gom nhóm như single-linkage clustering, graph-theorectic     clustering, clustering gene expression data.</a:t>
            </a:r>
            <a:endParaRPr lang="en-US"/>
          </a:p>
        </p:txBody>
      </p:sp>
      <p:pic>
        <p:nvPicPr>
          <p:cNvPr id="6" name="Picture 5" descr="clustering-algorithms-in-Machine-Learning-2"/>
          <p:cNvPicPr>
            <a:picLocks noChangeAspect="1"/>
          </p:cNvPicPr>
          <p:nvPr/>
        </p:nvPicPr>
        <p:blipFill>
          <a:blip r:embed="rId3"/>
          <a:stretch>
            <a:fillRect/>
          </a:stretch>
        </p:blipFill>
        <p:spPr>
          <a:xfrm>
            <a:off x="6419850" y="2879090"/>
            <a:ext cx="2994025" cy="199580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3" descr="D:\아초_C\ah\템플릿작업\템플릿_27\png\16.png"/>
          <p:cNvPicPr>
            <a:picLocks noChangeAspect="1"/>
          </p:cNvPicPr>
          <p:nvPr/>
        </p:nvPicPr>
        <p:blipFill>
          <a:blip r:embed="rId1"/>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1918335" cy="583565"/>
          </a:xfrm>
          <a:prstGeom prst="rect">
            <a:avLst/>
          </a:prstGeom>
          <a:noFill/>
          <a:ln w="9525">
            <a:noFill/>
          </a:ln>
        </p:spPr>
        <p:txBody>
          <a:bodyPr wrap="none">
            <a:spAutoFit/>
          </a:bodyPr>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Ứng dụng</a:t>
            </a:r>
            <a:endPar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endParaRPr>
          </a:p>
        </p:txBody>
      </p:sp>
      <p:sp>
        <p:nvSpPr>
          <p:cNvPr id="2" name="Text Box 1"/>
          <p:cNvSpPr txBox="1"/>
          <p:nvPr/>
        </p:nvSpPr>
        <p:spPr>
          <a:xfrm>
            <a:off x="2603500" y="981075"/>
            <a:ext cx="6985635" cy="1014730"/>
          </a:xfrm>
          <a:prstGeom prst="rect">
            <a:avLst/>
          </a:prstGeom>
          <a:noFill/>
        </p:spPr>
        <p:txBody>
          <a:bodyPr wrap="square" rtlCol="0">
            <a:spAutoFit/>
          </a:bodyPr>
          <a:p>
            <a:r>
              <a:rPr lang="en-US" sz="2400" b="1"/>
              <a:t>Xây dựng trạm phát sóng</a:t>
            </a:r>
            <a:endParaRPr lang="en-US" sz="2400" b="1"/>
          </a:p>
          <a:p>
            <a:r>
              <a:rPr lang="en-US"/>
              <a:t>Ứng dụng cây tối đại ngắn nhất để có thể đặt các trạm phát sóng sau cho có thể phủ sóng toàn bộ khu vực.</a:t>
            </a:r>
            <a:endParaRPr lang="en-US"/>
          </a:p>
        </p:txBody>
      </p:sp>
      <p:sp>
        <p:nvSpPr>
          <p:cNvPr id="5" name="Text Box 4"/>
          <p:cNvSpPr txBox="1"/>
          <p:nvPr/>
        </p:nvSpPr>
        <p:spPr>
          <a:xfrm>
            <a:off x="2847975" y="5049520"/>
            <a:ext cx="6729095" cy="1291590"/>
          </a:xfrm>
          <a:prstGeom prst="rect">
            <a:avLst/>
          </a:prstGeom>
          <a:noFill/>
        </p:spPr>
        <p:txBody>
          <a:bodyPr wrap="square" rtlCol="0">
            <a:spAutoFit/>
          </a:bodyPr>
          <a:p>
            <a:r>
              <a:rPr lang="en-US" sz="2400" b="1"/>
              <a:t>Xây dựng mạng lưới điện</a:t>
            </a:r>
            <a:endParaRPr lang="en-US" sz="2400" b="1"/>
          </a:p>
          <a:p>
            <a:r>
              <a:rPr lang="en-US"/>
              <a:t>Cây tối đại nhỏ nhất được ứng dụng để xây dựng mạng lưới điện ít tốn chi phí nhất nhưng vẫn cung cấp điện đủ cho khu vực</a:t>
            </a:r>
            <a:endParaRPr lang="en-US"/>
          </a:p>
        </p:txBody>
      </p:sp>
      <p:pic>
        <p:nvPicPr>
          <p:cNvPr id="4" name="Picture 3" descr="unnamed"/>
          <p:cNvPicPr>
            <a:picLocks noChangeAspect="1"/>
          </p:cNvPicPr>
          <p:nvPr/>
        </p:nvPicPr>
        <p:blipFill>
          <a:blip r:embed="rId2"/>
          <a:stretch>
            <a:fillRect/>
          </a:stretch>
        </p:blipFill>
        <p:spPr>
          <a:xfrm>
            <a:off x="2963545" y="2312670"/>
            <a:ext cx="3133090" cy="2368550"/>
          </a:xfrm>
          <a:prstGeom prst="rect">
            <a:avLst/>
          </a:prstGeom>
        </p:spPr>
      </p:pic>
      <p:pic>
        <p:nvPicPr>
          <p:cNvPr id="7" name="Picture 6" descr="unnamed"/>
          <p:cNvPicPr>
            <a:picLocks noChangeAspect="1"/>
          </p:cNvPicPr>
          <p:nvPr/>
        </p:nvPicPr>
        <p:blipFill>
          <a:blip r:embed="rId3"/>
          <a:stretch>
            <a:fillRect/>
          </a:stretch>
        </p:blipFill>
        <p:spPr>
          <a:xfrm>
            <a:off x="6419850" y="2561590"/>
            <a:ext cx="3296285" cy="18707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3" descr="D:\아초_C\ah\템플릿작업\템플릿_27\png\16.png"/>
          <p:cNvPicPr>
            <a:picLocks noChangeAspect="1"/>
          </p:cNvPicPr>
          <p:nvPr/>
        </p:nvPicPr>
        <p:blipFill>
          <a:blip r:embed="rId1"/>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1918335" cy="583565"/>
          </a:xfrm>
          <a:prstGeom prst="rect">
            <a:avLst/>
          </a:prstGeom>
          <a:noFill/>
          <a:ln w="9525">
            <a:noFill/>
          </a:ln>
        </p:spPr>
        <p:txBody>
          <a:bodyPr wrap="none">
            <a:spAutoFit/>
          </a:bodyPr>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Ứng dụng</a:t>
            </a:r>
            <a:endPar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endParaRPr>
          </a:p>
        </p:txBody>
      </p:sp>
      <p:sp>
        <p:nvSpPr>
          <p:cNvPr id="2" name="Text Box 1"/>
          <p:cNvSpPr txBox="1"/>
          <p:nvPr/>
        </p:nvSpPr>
        <p:spPr>
          <a:xfrm>
            <a:off x="2567305" y="1089025"/>
            <a:ext cx="6985635" cy="1383665"/>
          </a:xfrm>
          <a:prstGeom prst="rect">
            <a:avLst/>
          </a:prstGeom>
          <a:noFill/>
        </p:spPr>
        <p:txBody>
          <a:bodyPr wrap="square" rtlCol="0">
            <a:spAutoFit/>
          </a:bodyPr>
          <a:p>
            <a:r>
              <a:rPr lang="en-US" sz="2400" b="1">
                <a:sym typeface="+mn-ea"/>
              </a:rPr>
              <a:t>Nhận biết ký tự viết tay của những biểu thức toán học</a:t>
            </a:r>
            <a:endParaRPr lang="en-US" sz="2400" b="1">
              <a:sym typeface="+mn-ea"/>
            </a:endParaRPr>
          </a:p>
          <a:p>
            <a:r>
              <a:rPr lang="en-US"/>
              <a:t>Dùng cây tối đại ngắn nhất để phân tích bố cục của biểu thức và nhận dạng chúng.</a:t>
            </a:r>
            <a:endParaRPr lang="en-US"/>
          </a:p>
        </p:txBody>
      </p:sp>
      <p:sp>
        <p:nvSpPr>
          <p:cNvPr id="5" name="Text Box 4"/>
          <p:cNvSpPr txBox="1"/>
          <p:nvPr/>
        </p:nvSpPr>
        <p:spPr>
          <a:xfrm>
            <a:off x="2847975" y="5049520"/>
            <a:ext cx="6017260" cy="1014730"/>
          </a:xfrm>
          <a:prstGeom prst="rect">
            <a:avLst/>
          </a:prstGeom>
          <a:noFill/>
        </p:spPr>
        <p:txBody>
          <a:bodyPr wrap="square" rtlCol="0">
            <a:spAutoFit/>
          </a:bodyPr>
          <a:p>
            <a:r>
              <a:rPr lang="en-US" sz="2400" b="1"/>
              <a:t>Ứng dụng trong thị trường tài chính</a:t>
            </a:r>
            <a:endParaRPr lang="en-US" sz="2400" b="1"/>
          </a:p>
          <a:p>
            <a:r>
              <a:rPr lang="en-US"/>
              <a:t>ứng dụng để chỉ ra mốt tương quan của hàng hóa hay tiền tệ</a:t>
            </a:r>
            <a:endParaRPr lang="en-US"/>
          </a:p>
        </p:txBody>
      </p:sp>
      <p:pic>
        <p:nvPicPr>
          <p:cNvPr id="3" name="Picture 2" descr="images"/>
          <p:cNvPicPr>
            <a:picLocks noChangeAspect="1"/>
          </p:cNvPicPr>
          <p:nvPr/>
        </p:nvPicPr>
        <p:blipFill>
          <a:blip r:embed="rId2"/>
          <a:stretch>
            <a:fillRect/>
          </a:stretch>
        </p:blipFill>
        <p:spPr>
          <a:xfrm>
            <a:off x="2531745" y="3108325"/>
            <a:ext cx="4171950" cy="1095375"/>
          </a:xfrm>
          <a:prstGeom prst="rect">
            <a:avLst/>
          </a:prstGeom>
        </p:spPr>
      </p:pic>
      <p:pic>
        <p:nvPicPr>
          <p:cNvPr id="6" name="Picture 5" descr="Minimum-spanning-tree-of-44-currencies-in-the-FX-market-for-2007-2012-at-the-time-scale-s"/>
          <p:cNvPicPr>
            <a:picLocks noChangeAspect="1"/>
          </p:cNvPicPr>
          <p:nvPr/>
        </p:nvPicPr>
        <p:blipFill>
          <a:blip r:embed="rId3"/>
          <a:stretch>
            <a:fillRect/>
          </a:stretch>
        </p:blipFill>
        <p:spPr>
          <a:xfrm>
            <a:off x="6743700" y="2277110"/>
            <a:ext cx="2753995" cy="27571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07260" y="2204720"/>
            <a:ext cx="7331075" cy="2061210"/>
          </a:xfrm>
          <a:prstGeom prst="rect">
            <a:avLst/>
          </a:prstGeom>
          <a:noFill/>
        </p:spPr>
        <p:txBody>
          <a:bodyPr wrap="square" rtlCol="0">
            <a:spAutoFit/>
          </a:bodyPr>
          <a:p>
            <a:r>
              <a:rPr lang="en-US" sz="3200" b="1"/>
              <a:t>Do có nhiều ứng dụng nên việc tìm ra cây tối đại ngắn nhất là rất cần   thiết. Vậy để tìm ra cây tối đại ngắn nhất thì phải làm thế nào?</a:t>
            </a:r>
            <a:endParaRPr lang="en-US" sz="32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Picture 2" descr="D:\아초_C\ah\템플릿작업\템플릿_27\png\02.png"/>
          <p:cNvPicPr>
            <a:picLocks noChangeAspect="1"/>
          </p:cNvPicPr>
          <p:nvPr/>
        </p:nvPicPr>
        <p:blipFill>
          <a:blip r:embed="rId1"/>
          <a:srcRect l="7915" t="8777" b="8238"/>
          <a:stretch>
            <a:fillRect/>
          </a:stretch>
        </p:blipFill>
        <p:spPr>
          <a:xfrm>
            <a:off x="3544888" y="1844675"/>
            <a:ext cx="5538787" cy="3744913"/>
          </a:xfrm>
          <a:prstGeom prst="rect">
            <a:avLst/>
          </a:prstGeom>
          <a:noFill/>
          <a:ln w="9525">
            <a:noFill/>
          </a:ln>
        </p:spPr>
      </p:pic>
      <p:sp>
        <p:nvSpPr>
          <p:cNvPr id="6" name="TextBox 5"/>
          <p:cNvSpPr txBox="1"/>
          <p:nvPr/>
        </p:nvSpPr>
        <p:spPr>
          <a:xfrm>
            <a:off x="4538663" y="3486150"/>
            <a:ext cx="3398838" cy="329565"/>
          </a:xfrm>
          <a:prstGeom prst="rect">
            <a:avLst/>
          </a:prstGeom>
          <a:noFill/>
          <a:ln w="9525">
            <a:noFill/>
            <a:miter lim="800000"/>
          </a:ln>
        </p:spPr>
        <p:txBody>
          <a:bodyPr wrap="square">
            <a:spAutoFit/>
          </a:bodyPr>
          <a:lstStyle/>
          <a:p>
            <a:pPr marR="0" algn="ctr" defTabSz="914400" fontAlgn="auto">
              <a:spcBef>
                <a:spcPts val="0"/>
              </a:spcBef>
              <a:spcAft>
                <a:spcPts val="0"/>
              </a:spcAft>
              <a:buClrTx/>
              <a:buSzTx/>
              <a:buFontTx/>
              <a:defRPr/>
            </a:pPr>
            <a:r>
              <a:rPr kumimoji="0" lang="en-US" altLang="ko-KR"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Ý tưởng và ứng dụng</a:t>
            </a:r>
            <a:endParaRPr kumimoji="0" lang="en-US" altLang="ko-KR"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p:txBody>
      </p:sp>
      <p:sp>
        <p:nvSpPr>
          <p:cNvPr id="8" name="TextBox 7"/>
          <p:cNvSpPr txBox="1"/>
          <p:nvPr/>
        </p:nvSpPr>
        <p:spPr>
          <a:xfrm>
            <a:off x="3827780" y="2888615"/>
            <a:ext cx="4522470" cy="660400"/>
          </a:xfrm>
          <a:prstGeom prst="rect">
            <a:avLst/>
          </a:prstGeom>
          <a:noFill/>
        </p:spPr>
        <p:txBody>
          <a:bodyPr wrap="square" rtlCol="0">
            <a:spAutoFit/>
          </a:bodyPr>
          <a:lstStyle/>
          <a:p>
            <a:pPr marR="0" algn="ctr" defTabSz="914400" fontAlgn="auto">
              <a:spcBef>
                <a:spcPts val="0"/>
              </a:spcBef>
              <a:spcAft>
                <a:spcPts val="0"/>
              </a:spcAft>
              <a:buClrTx/>
              <a:buSzTx/>
              <a:buFontTx/>
              <a:defRPr/>
            </a:pPr>
            <a:r>
              <a:rPr kumimoji="0" lang="en-US" altLang="ko-KR" sz="3700" b="1" kern="1200" cap="none" spc="-100" normalizeH="0" baseline="0" noProof="0" dirty="0" smtClean="0">
                <a:latin typeface="Arial" panose="020B0604020202020204" pitchFamily="34" charset="0"/>
                <a:ea typeface="HY견고딕" pitchFamily="18" charset="-127"/>
                <a:cs typeface="Arial" panose="020B0604020202020204" pitchFamily="34" charset="0"/>
              </a:rPr>
              <a:t>III. Thuật toán Prims</a:t>
            </a:r>
            <a:endParaRPr kumimoji="0" lang="en-US" altLang="ko-KR" sz="3700" b="1" kern="1200" cap="none" spc="-100" normalizeH="0" baseline="0" noProof="0" dirty="0" smtClean="0">
              <a:latin typeface="Arial" panose="020B0604020202020204" pitchFamily="34" charset="0"/>
              <a:ea typeface="HY견고딕" pitchFamily="18" charset="-127"/>
              <a:cs typeface="Arial" panose="020B0604020202020204" pitchFamily="34" charset="0"/>
            </a:endParaRPr>
          </a:p>
        </p:txBody>
      </p:sp>
      <p:pic>
        <p:nvPicPr>
          <p:cNvPr id="9222" name="Picture 2" descr="D:\아초_C\ah\템플릿작업\템플릿_27\png\03.png"/>
          <p:cNvPicPr>
            <a:picLocks noChangeAspect="1"/>
          </p:cNvPicPr>
          <p:nvPr/>
        </p:nvPicPr>
        <p:blipFill>
          <a:blip r:embed="rId2"/>
          <a:srcRect t="50000" b="12288"/>
          <a:stretch>
            <a:fillRect/>
          </a:stretch>
        </p:blipFill>
        <p:spPr>
          <a:xfrm>
            <a:off x="1524000" y="0"/>
            <a:ext cx="9144000" cy="944563"/>
          </a:xfrm>
          <a:prstGeom prst="rect">
            <a:avLst/>
          </a:prstGeom>
          <a:noFill/>
          <a:ln w="9525">
            <a:noFill/>
          </a:ln>
        </p:spPr>
      </p:pic>
      <p:pic>
        <p:nvPicPr>
          <p:cNvPr id="9223" name="Picture 5" descr="D:\아초_C\ah\템플릿작업\템플릿_27\png\09.png"/>
          <p:cNvPicPr>
            <a:picLocks noChangeAspect="1"/>
          </p:cNvPicPr>
          <p:nvPr/>
        </p:nvPicPr>
        <p:blipFill>
          <a:blip r:embed="rId3"/>
          <a:stretch>
            <a:fillRect/>
          </a:stretch>
        </p:blipFill>
        <p:spPr>
          <a:xfrm>
            <a:off x="8724900" y="4473575"/>
            <a:ext cx="1508125" cy="1325563"/>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24" name="Picture 3" descr="D:\아초_C\ah\템플릿작업\템플릿_27\png\08.png"/>
          <p:cNvPicPr>
            <a:picLocks noChangeAspect="1"/>
          </p:cNvPicPr>
          <p:nvPr/>
        </p:nvPicPr>
        <p:blipFill>
          <a:blip r:embed="rId1"/>
          <a:srcRect l="16907" t="8867" r="20488" b="12909"/>
          <a:stretch>
            <a:fillRect/>
          </a:stretch>
        </p:blipFill>
        <p:spPr>
          <a:xfrm>
            <a:off x="587375" y="4545330"/>
            <a:ext cx="2059940" cy="1929765"/>
          </a:xfrm>
          <a:prstGeom prst="rect">
            <a:avLst/>
          </a:prstGeom>
          <a:noFill/>
          <a:ln w="9525">
            <a:noFill/>
          </a:ln>
        </p:spPr>
      </p:pic>
      <p:sp>
        <p:nvSpPr>
          <p:cNvPr id="2" name="Text Box 1"/>
          <p:cNvSpPr txBox="1"/>
          <p:nvPr/>
        </p:nvSpPr>
        <p:spPr>
          <a:xfrm>
            <a:off x="1487805" y="800735"/>
            <a:ext cx="2842895" cy="583565"/>
          </a:xfrm>
          <a:prstGeom prst="rect">
            <a:avLst/>
          </a:prstGeom>
          <a:noFill/>
        </p:spPr>
        <p:txBody>
          <a:bodyPr wrap="square" rtlCol="0">
            <a:spAutoFit/>
          </a:bodyPr>
          <a:p>
            <a:r>
              <a:rPr lang="en-US" sz="3200" b="1">
                <a:solidFill>
                  <a:schemeClr val="tx1"/>
                </a:solidFill>
                <a:effectLst>
                  <a:outerShdw blurRad="38100" dist="19050" dir="2700000" algn="tl" rotWithShape="0">
                    <a:schemeClr val="dk1">
                      <a:alpha val="40000"/>
                    </a:schemeClr>
                  </a:outerShdw>
                </a:effectLst>
              </a:rPr>
              <a:t>Giới Thiệu</a:t>
            </a:r>
            <a:endParaRPr lang="en-US" sz="3200" b="1">
              <a:solidFill>
                <a:schemeClr val="tx1"/>
              </a:solidFill>
              <a:effectLst>
                <a:outerShdw blurRad="38100" dist="19050" dir="2700000" algn="tl" rotWithShape="0">
                  <a:schemeClr val="dk1">
                    <a:alpha val="40000"/>
                  </a:schemeClr>
                </a:outerShdw>
              </a:effectLst>
            </a:endParaRPr>
          </a:p>
        </p:txBody>
      </p:sp>
      <p:sp>
        <p:nvSpPr>
          <p:cNvPr id="4" name="Text Box 3"/>
          <p:cNvSpPr txBox="1"/>
          <p:nvPr/>
        </p:nvSpPr>
        <p:spPr>
          <a:xfrm>
            <a:off x="4043680" y="2307590"/>
            <a:ext cx="4150995" cy="1753235"/>
          </a:xfrm>
          <a:prstGeom prst="rect">
            <a:avLst/>
          </a:prstGeom>
          <a:noFill/>
        </p:spPr>
        <p:txBody>
          <a:bodyPr wrap="square" rtlCol="0">
            <a:spAutoFit/>
          </a:bodyPr>
          <a:p>
            <a:r>
              <a:rPr lang="en-US"/>
              <a:t>Thuật toán Prim hay còn gọi là thuật toán Jarnik được phát triển vào năm 1930 bởi nhà toán học người Czech Vojtěch Jarník sau đó được tái khám phá và công bố lại bới nhà khoa học máy tính Robert C. Prim vào 1957.</a:t>
            </a:r>
            <a:endParaRPr lang="en-US"/>
          </a:p>
        </p:txBody>
      </p:sp>
      <p:pic>
        <p:nvPicPr>
          <p:cNvPr id="5" name="Picture 4" descr="Vojtěch_Jarník"/>
          <p:cNvPicPr>
            <a:picLocks noChangeAspect="1"/>
          </p:cNvPicPr>
          <p:nvPr/>
        </p:nvPicPr>
        <p:blipFill>
          <a:blip r:embed="rId2"/>
          <a:stretch>
            <a:fillRect/>
          </a:stretch>
        </p:blipFill>
        <p:spPr>
          <a:xfrm>
            <a:off x="1595120" y="1880870"/>
            <a:ext cx="1847850" cy="2607310"/>
          </a:xfrm>
          <a:prstGeom prst="rect">
            <a:avLst/>
          </a:prstGeom>
        </p:spPr>
      </p:pic>
      <p:pic>
        <p:nvPicPr>
          <p:cNvPr id="6" name="Picture 5" descr="Robert Clay Prim"/>
          <p:cNvPicPr>
            <a:picLocks noChangeAspect="1"/>
          </p:cNvPicPr>
          <p:nvPr/>
        </p:nvPicPr>
        <p:blipFill>
          <a:blip r:embed="rId3"/>
          <a:stretch>
            <a:fillRect/>
          </a:stretch>
        </p:blipFill>
        <p:spPr>
          <a:xfrm>
            <a:off x="8399780" y="1952625"/>
            <a:ext cx="2045335" cy="25927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21" name="Picture 3" descr="D:\아초_C\ah\템플릿작업\템플릿_27\png\05.png"/>
          <p:cNvPicPr>
            <a:picLocks noChangeAspect="1"/>
          </p:cNvPicPr>
          <p:nvPr/>
        </p:nvPicPr>
        <p:blipFill>
          <a:blip r:embed="rId1"/>
          <a:stretch>
            <a:fillRect/>
          </a:stretch>
        </p:blipFill>
        <p:spPr>
          <a:xfrm>
            <a:off x="-60325" y="0"/>
            <a:ext cx="4211638" cy="1447800"/>
          </a:xfrm>
          <a:prstGeom prst="rect">
            <a:avLst/>
          </a:prstGeom>
          <a:noFill/>
          <a:ln w="9525">
            <a:noFill/>
          </a:ln>
        </p:spPr>
      </p:pic>
      <p:pic>
        <p:nvPicPr>
          <p:cNvPr id="13316" name="Picture 5" descr="D:\아초_C\ah\템플릿작업\템플릿_27\png\09.png"/>
          <p:cNvPicPr>
            <a:picLocks noChangeAspect="1"/>
          </p:cNvPicPr>
          <p:nvPr/>
        </p:nvPicPr>
        <p:blipFill>
          <a:blip r:embed="rId2"/>
          <a:stretch>
            <a:fillRect/>
          </a:stretch>
        </p:blipFill>
        <p:spPr>
          <a:xfrm>
            <a:off x="551498" y="4581208"/>
            <a:ext cx="2366962" cy="2078037"/>
          </a:xfrm>
          <a:prstGeom prst="rect">
            <a:avLst/>
          </a:prstGeom>
          <a:noFill/>
          <a:ln w="9525">
            <a:noFill/>
          </a:ln>
        </p:spPr>
      </p:pic>
      <p:pic>
        <p:nvPicPr>
          <p:cNvPr id="13317" name="Picture 2" descr="D:\아초_C\ah\템플릿작업\템플릿_27\png\13.png"/>
          <p:cNvPicPr>
            <a:picLocks noChangeAspect="1"/>
          </p:cNvPicPr>
          <p:nvPr/>
        </p:nvPicPr>
        <p:blipFill>
          <a:blip r:embed="rId3"/>
          <a:srcRect l="7675" t="2452" r="11684" b="3387"/>
          <a:stretch>
            <a:fillRect/>
          </a:stretch>
        </p:blipFill>
        <p:spPr>
          <a:xfrm>
            <a:off x="9228138" y="656908"/>
            <a:ext cx="2374900" cy="1325562"/>
          </a:xfrm>
          <a:prstGeom prst="rect">
            <a:avLst/>
          </a:prstGeom>
          <a:noFill/>
          <a:ln w="9525">
            <a:noFill/>
          </a:ln>
        </p:spPr>
      </p:pic>
      <p:sp>
        <p:nvSpPr>
          <p:cNvPr id="2" name="Text Box 1"/>
          <p:cNvSpPr txBox="1"/>
          <p:nvPr/>
        </p:nvSpPr>
        <p:spPr>
          <a:xfrm>
            <a:off x="1451610" y="1196975"/>
            <a:ext cx="2599690" cy="583565"/>
          </a:xfrm>
          <a:prstGeom prst="rect">
            <a:avLst/>
          </a:prstGeom>
          <a:noFill/>
        </p:spPr>
        <p:txBody>
          <a:bodyPr wrap="square" rtlCol="0">
            <a:spAutoFit/>
          </a:bodyPr>
          <a:p>
            <a:r>
              <a:rPr lang="en-US" sz="3200" b="1">
                <a:solidFill>
                  <a:schemeClr val="tx1"/>
                </a:solidFill>
                <a:effectLst>
                  <a:outerShdw blurRad="38100" dist="19050" dir="2700000" algn="tl" rotWithShape="0">
                    <a:schemeClr val="dk1">
                      <a:alpha val="40000"/>
                    </a:schemeClr>
                  </a:outerShdw>
                </a:effectLst>
              </a:rPr>
              <a:t>Khái niệm</a:t>
            </a:r>
            <a:endParaRPr lang="en-US" sz="3200" b="1">
              <a:solidFill>
                <a:schemeClr val="tx1"/>
              </a:solidFill>
              <a:effectLst>
                <a:outerShdw blurRad="38100" dist="19050" dir="2700000" algn="tl" rotWithShape="0">
                  <a:schemeClr val="dk1">
                    <a:alpha val="40000"/>
                  </a:schemeClr>
                </a:outerShdw>
              </a:effectLst>
            </a:endParaRPr>
          </a:p>
        </p:txBody>
      </p:sp>
      <p:sp>
        <p:nvSpPr>
          <p:cNvPr id="3" name="Text Box 2"/>
          <p:cNvSpPr txBox="1"/>
          <p:nvPr/>
        </p:nvSpPr>
        <p:spPr>
          <a:xfrm>
            <a:off x="1880235" y="2637155"/>
            <a:ext cx="8431530" cy="1198880"/>
          </a:xfrm>
          <a:prstGeom prst="rect">
            <a:avLst/>
          </a:prstGeom>
          <a:noFill/>
        </p:spPr>
        <p:txBody>
          <a:bodyPr wrap="square" rtlCol="0">
            <a:spAutoFit/>
          </a:bodyPr>
          <a:p>
            <a:r>
              <a:rPr lang="en-US"/>
              <a:t>Trong khoa học máy tính, thuật toán Prim là một thuật toán tham lam để tìm cây bao trùm nhỏ nhất của một đồ thị vô hướng có trọng  số liên thông.     Nghĩa là nó tìm một tập hợp các cạnh của đồ thị tạo thành một cây chứa tất cả các đỉnh, sao cho tổng trọng số các cạnh của cây là nhỏ nhất.</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22" name="Picture 2" descr="D:\아초_C\ah\템플릿작업\템플릿_27\png\03.png"/>
          <p:cNvPicPr>
            <a:picLocks noChangeAspect="1"/>
          </p:cNvPicPr>
          <p:nvPr/>
        </p:nvPicPr>
        <p:blipFill>
          <a:blip r:embed="rId1"/>
          <a:srcRect t="50000" b="12288"/>
          <a:stretch>
            <a:fillRect/>
          </a:stretch>
        </p:blipFill>
        <p:spPr>
          <a:xfrm>
            <a:off x="1524000" y="0"/>
            <a:ext cx="9144000" cy="944563"/>
          </a:xfrm>
          <a:prstGeom prst="rect">
            <a:avLst/>
          </a:prstGeom>
          <a:noFill/>
          <a:ln w="9525">
            <a:noFill/>
          </a:ln>
        </p:spPr>
      </p:pic>
      <p:pic>
        <p:nvPicPr>
          <p:cNvPr id="13317" name="Picture 2" descr="D:\아초_C\ah\템플릿작업\템플릿_27\png\13.png"/>
          <p:cNvPicPr>
            <a:picLocks noChangeAspect="1"/>
          </p:cNvPicPr>
          <p:nvPr/>
        </p:nvPicPr>
        <p:blipFill>
          <a:blip r:embed="rId2"/>
          <a:srcRect l="7675" t="2452" r="11684" b="3387"/>
          <a:stretch>
            <a:fillRect/>
          </a:stretch>
        </p:blipFill>
        <p:spPr>
          <a:xfrm>
            <a:off x="9156383" y="5192713"/>
            <a:ext cx="2374900" cy="1325562"/>
          </a:xfrm>
          <a:prstGeom prst="rect">
            <a:avLst/>
          </a:prstGeom>
          <a:noFill/>
          <a:ln w="9525">
            <a:noFill/>
          </a:ln>
        </p:spPr>
      </p:pic>
      <p:sp>
        <p:nvSpPr>
          <p:cNvPr id="2" name="Text Box 1"/>
          <p:cNvSpPr txBox="1"/>
          <p:nvPr/>
        </p:nvSpPr>
        <p:spPr>
          <a:xfrm>
            <a:off x="1277620" y="1042035"/>
            <a:ext cx="2946400" cy="583565"/>
          </a:xfrm>
          <a:prstGeom prst="rect">
            <a:avLst/>
          </a:prstGeom>
          <a:noFill/>
        </p:spPr>
        <p:txBody>
          <a:bodyPr wrap="square" rtlCol="0">
            <a:spAutoFit/>
          </a:bodyPr>
          <a:p>
            <a:r>
              <a:rPr lang="en-US" sz="3200" b="1">
                <a:solidFill>
                  <a:schemeClr val="tx1"/>
                </a:solidFill>
                <a:effectLst>
                  <a:outerShdw blurRad="38100" dist="19050" dir="2700000" algn="tl" rotWithShape="0">
                    <a:schemeClr val="dk1">
                      <a:alpha val="40000"/>
                    </a:schemeClr>
                  </a:outerShdw>
                </a:effectLst>
              </a:rPr>
              <a:t>Ý tưởng</a:t>
            </a:r>
            <a:endParaRPr lang="en-US" sz="3200" b="1">
              <a:solidFill>
                <a:schemeClr val="tx1"/>
              </a:solidFill>
              <a:effectLst>
                <a:outerShdw blurRad="38100" dist="19050" dir="2700000" algn="tl" rotWithShape="0">
                  <a:schemeClr val="dk1">
                    <a:alpha val="40000"/>
                  </a:schemeClr>
                </a:outerShdw>
              </a:effectLst>
            </a:endParaRPr>
          </a:p>
        </p:txBody>
      </p:sp>
      <p:sp>
        <p:nvSpPr>
          <p:cNvPr id="3" name="Text Box 2"/>
          <p:cNvSpPr txBox="1"/>
          <p:nvPr/>
        </p:nvSpPr>
        <p:spPr>
          <a:xfrm>
            <a:off x="1790700" y="1844675"/>
            <a:ext cx="7366000" cy="4523105"/>
          </a:xfrm>
          <a:prstGeom prst="rect">
            <a:avLst/>
          </a:prstGeom>
          <a:noFill/>
        </p:spPr>
        <p:txBody>
          <a:bodyPr wrap="square" rtlCol="0">
            <a:spAutoFit/>
          </a:bodyPr>
          <a:p>
            <a:r>
              <a:rPr lang="en-US"/>
              <a:t>Thuật toán xuất phát từ một cây chỉ chứa đúng một đỉnh và mở rộng từng bước một, mỗi bước thêm một cạnh mới vào cây, cho tới khi bao trùm được tất cả các đỉnh của đồ thị.</a:t>
            </a:r>
            <a:endParaRPr lang="en-US"/>
          </a:p>
          <a:p>
            <a:endParaRPr lang="en-US"/>
          </a:p>
          <a:p>
            <a:r>
              <a:rPr lang="en-US"/>
              <a:t>- Dữ liệu vào: Một đồ thị có trọng số liên thông với tập hợp đỉnh V  và tập hợp cạnh E (trọng số có thể âm). Đồng thời cũng dùng V và E để ký hiệu số đỉnh và số cạnh của đồ thị.</a:t>
            </a:r>
            <a:endParaRPr lang="en-US"/>
          </a:p>
          <a:p>
            <a:r>
              <a:rPr lang="en-US"/>
              <a:t>- Khởi tạo: Vmới = {x}, trong đó x là một đỉnh bất kì (đỉnh bắt đầu)   trong V, Emới = {}</a:t>
            </a:r>
            <a:endParaRPr lang="en-US"/>
          </a:p>
          <a:p>
            <a:r>
              <a:rPr lang="en-US"/>
              <a:t>- Lặp lại cho tới khi Vmới = V:</a:t>
            </a:r>
            <a:endParaRPr lang="en-US"/>
          </a:p>
          <a:p>
            <a:r>
              <a:rPr lang="en-US"/>
              <a:t> - Chọn cạnh (u, v) có trọng số nhỏ nhất thỏa mãn u thuộc Vmới và   v không thuộc Vmới (nếu có nhiều cạnh như vậy thì chọn một cạnh bất kì trong chúng)</a:t>
            </a:r>
            <a:endParaRPr lang="en-US"/>
          </a:p>
          <a:p>
            <a:r>
              <a:rPr lang="en-US"/>
              <a:t> - Thêm v vào Vmới, và thêm cạnh (u, v) vào Emới</a:t>
            </a:r>
            <a:endParaRPr lang="en-US"/>
          </a:p>
          <a:p>
            <a:r>
              <a:rPr lang="en-US"/>
              <a:t>- Dữ liệu ra: Vmới và Emới là tập hợp đỉnh và tập hợp cạnh của   một cây bao trùm nhỏ nhất</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98215" y="476885"/>
            <a:ext cx="5195570" cy="460375"/>
          </a:xfrm>
          <a:prstGeom prst="rect">
            <a:avLst/>
          </a:prstGeom>
          <a:noFill/>
        </p:spPr>
        <p:txBody>
          <a:bodyPr wrap="square" rtlCol="0">
            <a:spAutoFit/>
          </a:bodyPr>
          <a:p>
            <a:pPr algn="ctr"/>
            <a:r>
              <a:rPr lang="en-US" sz="2400" b="1"/>
              <a:t>Bản phân công công việc</a:t>
            </a:r>
            <a:endParaRPr lang="en-US" sz="2400" b="1"/>
          </a:p>
        </p:txBody>
      </p:sp>
      <p:graphicFrame>
        <p:nvGraphicFramePr>
          <p:cNvPr id="3" name="Table 2"/>
          <p:cNvGraphicFramePr/>
          <p:nvPr/>
        </p:nvGraphicFramePr>
        <p:xfrm>
          <a:off x="1307465" y="2096770"/>
          <a:ext cx="9434195" cy="1524000"/>
        </p:xfrm>
        <a:graphic>
          <a:graphicData uri="http://schemas.openxmlformats.org/drawingml/2006/table">
            <a:tbl>
              <a:tblPr firstRow="1" bandRow="1">
                <a:tableStyleId>{5C22544A-7EE6-4342-B048-85BDC9FD1C3A}</a:tableStyleId>
              </a:tblPr>
              <a:tblGrid>
                <a:gridCol w="2221230"/>
                <a:gridCol w="5634355"/>
                <a:gridCol w="1578610"/>
              </a:tblGrid>
              <a:tr h="381000">
                <a:tc>
                  <a:txBody>
                    <a:bodyPr/>
                    <a:p>
                      <a:pPr>
                        <a:buNone/>
                      </a:pPr>
                      <a:r>
                        <a:rPr lang="en-US"/>
                        <a:t>Tên</a:t>
                      </a:r>
                      <a:endParaRPr lang="en-US"/>
                    </a:p>
                  </a:txBody>
                  <a:tcPr/>
                </a:tc>
                <a:tc>
                  <a:txBody>
                    <a:bodyPr/>
                    <a:p>
                      <a:pPr>
                        <a:buNone/>
                      </a:pPr>
                      <a:r>
                        <a:rPr lang="en-US"/>
                        <a:t>Nội dung</a:t>
                      </a:r>
                      <a:endParaRPr lang="en-US"/>
                    </a:p>
                  </a:txBody>
                  <a:tcPr/>
                </a:tc>
                <a:tc>
                  <a:txBody>
                    <a:bodyPr/>
                    <a:p>
                      <a:pPr>
                        <a:buNone/>
                      </a:pPr>
                      <a:r>
                        <a:rPr lang="en-US"/>
                        <a:t>Hoàn thành</a:t>
                      </a:r>
                      <a:endParaRPr lang="en-US"/>
                    </a:p>
                  </a:txBody>
                  <a:tcPr/>
                </a:tc>
              </a:tr>
              <a:tr h="381000">
                <a:tc>
                  <a:txBody>
                    <a:bodyPr/>
                    <a:p>
                      <a:pPr>
                        <a:buNone/>
                      </a:pPr>
                      <a:r>
                        <a:rPr lang="en-US"/>
                        <a:t>Hoàng Văn Hùng</a:t>
                      </a:r>
                      <a:endParaRPr lang="en-US"/>
                    </a:p>
                  </a:txBody>
                  <a:tcPr/>
                </a:tc>
                <a:tc>
                  <a:txBody>
                    <a:bodyPr/>
                    <a:p>
                      <a:pPr>
                        <a:buNone/>
                      </a:pPr>
                      <a:r>
                        <a:rPr lang="en-US"/>
                        <a:t>Tìm tài liệu nghiên cứu về Kruskal+ Lập trình Web</a:t>
                      </a:r>
                      <a:endParaRPr lang="en-US"/>
                    </a:p>
                  </a:txBody>
                  <a:tcPr/>
                </a:tc>
                <a:tc>
                  <a:txBody>
                    <a:bodyPr/>
                    <a:p>
                      <a:pPr>
                        <a:buNone/>
                      </a:pPr>
                      <a:r>
                        <a:rPr lang="en-US"/>
                        <a:t>100%</a:t>
                      </a:r>
                      <a:endParaRPr lang="en-US"/>
                    </a:p>
                  </a:txBody>
                  <a:tcPr/>
                </a:tc>
              </a:tr>
              <a:tr h="381000">
                <a:tc>
                  <a:txBody>
                    <a:bodyPr/>
                    <a:p>
                      <a:pPr>
                        <a:buNone/>
                      </a:pPr>
                      <a:r>
                        <a:rPr lang="en-US"/>
                        <a:t>Tô Nhật Huy</a:t>
                      </a:r>
                      <a:endParaRPr lang="en-US"/>
                    </a:p>
                  </a:txBody>
                  <a:tcPr/>
                </a:tc>
                <a:tc>
                  <a:txBody>
                    <a:bodyPr/>
                    <a:p>
                      <a:pPr>
                        <a:buNone/>
                      </a:pPr>
                      <a:r>
                        <a:rPr lang="en-US"/>
                        <a:t>Lập trình Web</a:t>
                      </a:r>
                      <a:endParaRPr lang="en-US"/>
                    </a:p>
                  </a:txBody>
                  <a:tcPr/>
                </a:tc>
                <a:tc>
                  <a:txBody>
                    <a:bodyPr/>
                    <a:p>
                      <a:pPr>
                        <a:buNone/>
                      </a:pPr>
                      <a:r>
                        <a:rPr lang="en-US"/>
                        <a:t>100%</a:t>
                      </a:r>
                      <a:endParaRPr lang="en-US"/>
                    </a:p>
                  </a:txBody>
                  <a:tcPr/>
                </a:tc>
              </a:tr>
              <a:tr h="381000">
                <a:tc>
                  <a:txBody>
                    <a:bodyPr/>
                    <a:p>
                      <a:pPr>
                        <a:buNone/>
                      </a:pPr>
                      <a:r>
                        <a:rPr lang="en-US"/>
                        <a:t>Lê Khánh Duy</a:t>
                      </a:r>
                      <a:endParaRPr lang="en-US"/>
                    </a:p>
                  </a:txBody>
                  <a:tcPr/>
                </a:tc>
                <a:tc>
                  <a:txBody>
                    <a:bodyPr/>
                    <a:p>
                      <a:pPr>
                        <a:buNone/>
                      </a:pPr>
                      <a:r>
                        <a:rPr lang="en-US" sz="1800">
                          <a:sym typeface="+mn-ea"/>
                        </a:rPr>
                        <a:t>Tìm tài liệu nghiên cứu về Prim + làm slice báo cáo</a:t>
                      </a:r>
                      <a:endParaRPr lang="en-US"/>
                    </a:p>
                  </a:txBody>
                  <a:tcPr/>
                </a:tc>
                <a:tc>
                  <a:txBody>
                    <a:bodyPr/>
                    <a:p>
                      <a:pPr>
                        <a:buNone/>
                      </a:pPr>
                      <a:r>
                        <a:rPr lang="en-US"/>
                        <a:t>100%</a:t>
                      </a:r>
                      <a:endParaRPr lang="en-US"/>
                    </a:p>
                  </a:txBody>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3320" y="836930"/>
            <a:ext cx="3353435" cy="583565"/>
          </a:xfrm>
          <a:prstGeom prst="rect">
            <a:avLst/>
          </a:prstGeom>
          <a:noFill/>
        </p:spPr>
        <p:txBody>
          <a:bodyPr wrap="square" rtlCol="0">
            <a:spAutoFit/>
          </a:bodyPr>
          <a:p>
            <a:r>
              <a:rPr lang="en-US" sz="3200" b="1">
                <a:solidFill>
                  <a:schemeClr val="tx1"/>
                </a:solidFill>
                <a:effectLst>
                  <a:outerShdw blurRad="38100" dist="19050" dir="2700000" algn="tl" rotWithShape="0">
                    <a:schemeClr val="dk1">
                      <a:alpha val="40000"/>
                    </a:schemeClr>
                  </a:outerShdw>
                </a:effectLst>
              </a:rPr>
              <a:t>Độ phức tạp</a:t>
            </a:r>
            <a:endParaRPr lang="en-US" sz="3200" b="1">
              <a:solidFill>
                <a:schemeClr val="tx1"/>
              </a:solidFill>
              <a:effectLst>
                <a:outerShdw blurRad="38100" dist="19050" dir="2700000" algn="tl" rotWithShape="0">
                  <a:schemeClr val="dk1">
                    <a:alpha val="40000"/>
                  </a:schemeClr>
                </a:outerShdw>
              </a:effectLst>
            </a:endParaRPr>
          </a:p>
        </p:txBody>
      </p:sp>
      <p:pic>
        <p:nvPicPr>
          <p:cNvPr id="13316" name="Picture 5" descr="D:\아초_C\ah\템플릿작업\템플릿_27\png\09.png"/>
          <p:cNvPicPr>
            <a:picLocks noChangeAspect="1"/>
          </p:cNvPicPr>
          <p:nvPr/>
        </p:nvPicPr>
        <p:blipFill>
          <a:blip r:embed="rId1"/>
          <a:stretch>
            <a:fillRect/>
          </a:stretch>
        </p:blipFill>
        <p:spPr>
          <a:xfrm>
            <a:off x="9732328" y="4689158"/>
            <a:ext cx="2366962" cy="2078037"/>
          </a:xfrm>
          <a:prstGeom prst="rect">
            <a:avLst/>
          </a:prstGeom>
          <a:noFill/>
          <a:ln w="9525">
            <a:noFill/>
          </a:ln>
        </p:spPr>
      </p:pic>
      <p:sp>
        <p:nvSpPr>
          <p:cNvPr id="3" name="Text Box 2"/>
          <p:cNvSpPr txBox="1"/>
          <p:nvPr/>
        </p:nvSpPr>
        <p:spPr>
          <a:xfrm>
            <a:off x="1971040" y="2421255"/>
            <a:ext cx="8574405" cy="1753235"/>
          </a:xfrm>
          <a:prstGeom prst="rect">
            <a:avLst/>
          </a:prstGeom>
          <a:noFill/>
        </p:spPr>
        <p:txBody>
          <a:bodyPr wrap="square" rtlCol="0">
            <a:spAutoFit/>
          </a:bodyPr>
          <a:p>
            <a:r>
              <a:rPr lang="en-US"/>
              <a:t>Một cách lập trình đơn giản sử dụng ma trận kề và tìm kiếm toàn bộ mảng    để tìm cạnh có trọng số nhỏ nhất có thời gian chạy O(V^2). Bằng cách sử      dụng cấu trúc dữ liệu đống nhị phân và danh sách kề, có thể giảm thời gian   chạy xuống O(E log V). Bằng cách sử dụng cấu trúc dữ liệu đống Fibonacci     phức tạp hơn, có thể giảm thời gian chạy xuống O(E + V log V), nhanh hơn    thuật toán trước khi đồ thị có số cạnh E=ω(V).</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3320" y="836930"/>
            <a:ext cx="2379345" cy="583565"/>
          </a:xfrm>
          <a:prstGeom prst="rect">
            <a:avLst/>
          </a:prstGeom>
          <a:noFill/>
        </p:spPr>
        <p:txBody>
          <a:bodyPr wrap="square" rtlCol="0">
            <a:spAutoFit/>
          </a:bodyPr>
          <a:p>
            <a:r>
              <a:rPr lang="en-US" sz="3200" b="1">
                <a:solidFill>
                  <a:schemeClr val="tx1"/>
                </a:solidFill>
                <a:effectLst>
                  <a:outerShdw blurRad="38100" dist="19050" dir="2700000" algn="tl" rotWithShape="0">
                    <a:schemeClr val="dk1">
                      <a:alpha val="40000"/>
                    </a:schemeClr>
                  </a:outerShdw>
                </a:effectLst>
              </a:rPr>
              <a:t>Minh họa</a:t>
            </a:r>
            <a:endParaRPr lang="en-US" sz="3200" b="1">
              <a:solidFill>
                <a:schemeClr val="tx1"/>
              </a:solidFill>
              <a:effectLst>
                <a:outerShdw blurRad="38100" dist="19050" dir="2700000" algn="tl" rotWithShape="0">
                  <a:schemeClr val="dk1">
                    <a:alpha val="40000"/>
                  </a:schemeClr>
                </a:outerShdw>
              </a:effectLst>
            </a:endParaRPr>
          </a:p>
        </p:txBody>
      </p:sp>
      <p:pic>
        <p:nvPicPr>
          <p:cNvPr id="13316" name="Picture 5" descr="D:\아초_C\ah\템플릿작업\템플릿_27\png\09.png"/>
          <p:cNvPicPr>
            <a:picLocks noChangeAspect="1"/>
          </p:cNvPicPr>
          <p:nvPr/>
        </p:nvPicPr>
        <p:blipFill>
          <a:blip r:embed="rId1"/>
          <a:stretch>
            <a:fillRect/>
          </a:stretch>
        </p:blipFill>
        <p:spPr>
          <a:xfrm>
            <a:off x="9732328" y="4689158"/>
            <a:ext cx="2366962" cy="2078037"/>
          </a:xfrm>
          <a:prstGeom prst="rect">
            <a:avLst/>
          </a:prstGeom>
          <a:noFill/>
          <a:ln w="9525">
            <a:noFill/>
          </a:ln>
        </p:spPr>
      </p:pic>
      <p:pic>
        <p:nvPicPr>
          <p:cNvPr id="3" name="Picture 2" descr="1024px-Prim_Algorithm_0.svg"/>
          <p:cNvPicPr>
            <a:picLocks noChangeAspect="1"/>
          </p:cNvPicPr>
          <p:nvPr/>
        </p:nvPicPr>
        <p:blipFill>
          <a:blip r:embed="rId2"/>
          <a:stretch>
            <a:fillRect/>
          </a:stretch>
        </p:blipFill>
        <p:spPr>
          <a:xfrm>
            <a:off x="3900170" y="1917065"/>
            <a:ext cx="4383405" cy="3673475"/>
          </a:xfrm>
          <a:prstGeom prst="rect">
            <a:avLst/>
          </a:prstGeom>
        </p:spPr>
      </p:pic>
      <p:pic>
        <p:nvPicPr>
          <p:cNvPr id="4" name="Picture 3" descr="1024px-Prim_Algorithm_1.svg"/>
          <p:cNvPicPr>
            <a:picLocks noChangeAspect="1"/>
          </p:cNvPicPr>
          <p:nvPr/>
        </p:nvPicPr>
        <p:blipFill>
          <a:blip r:embed="rId3"/>
          <a:stretch>
            <a:fillRect/>
          </a:stretch>
        </p:blipFill>
        <p:spPr>
          <a:xfrm>
            <a:off x="3888105" y="1917065"/>
            <a:ext cx="4415790" cy="3700780"/>
          </a:xfrm>
          <a:prstGeom prst="rect">
            <a:avLst/>
          </a:prstGeom>
        </p:spPr>
      </p:pic>
      <p:pic>
        <p:nvPicPr>
          <p:cNvPr id="5" name="Picture 4" descr="1024px-Prim_Algorithm_2.svg"/>
          <p:cNvPicPr>
            <a:picLocks noChangeAspect="1"/>
          </p:cNvPicPr>
          <p:nvPr/>
        </p:nvPicPr>
        <p:blipFill>
          <a:blip r:embed="rId4"/>
          <a:stretch>
            <a:fillRect/>
          </a:stretch>
        </p:blipFill>
        <p:spPr>
          <a:xfrm>
            <a:off x="3822700" y="1880870"/>
            <a:ext cx="4538345" cy="3803015"/>
          </a:xfrm>
          <a:prstGeom prst="rect">
            <a:avLst/>
          </a:prstGeom>
        </p:spPr>
      </p:pic>
      <p:pic>
        <p:nvPicPr>
          <p:cNvPr id="6" name="Picture 5" descr="1024px-Prim_Algorithm_3.svg"/>
          <p:cNvPicPr>
            <a:picLocks noChangeAspect="1"/>
          </p:cNvPicPr>
          <p:nvPr/>
        </p:nvPicPr>
        <p:blipFill>
          <a:blip r:embed="rId5"/>
          <a:stretch>
            <a:fillRect/>
          </a:stretch>
        </p:blipFill>
        <p:spPr>
          <a:xfrm>
            <a:off x="4004945" y="1917065"/>
            <a:ext cx="4173855" cy="3497580"/>
          </a:xfrm>
          <a:prstGeom prst="rect">
            <a:avLst/>
          </a:prstGeom>
        </p:spPr>
      </p:pic>
      <p:pic>
        <p:nvPicPr>
          <p:cNvPr id="7" name="Picture 6" descr="1024px-Prim_Algorithm_4.svg"/>
          <p:cNvPicPr>
            <a:picLocks noChangeAspect="1"/>
          </p:cNvPicPr>
          <p:nvPr/>
        </p:nvPicPr>
        <p:blipFill>
          <a:blip r:embed="rId6"/>
          <a:stretch>
            <a:fillRect/>
          </a:stretch>
        </p:blipFill>
        <p:spPr>
          <a:xfrm>
            <a:off x="3935730" y="1880870"/>
            <a:ext cx="4347210" cy="3642995"/>
          </a:xfrm>
          <a:prstGeom prst="rect">
            <a:avLst/>
          </a:prstGeom>
        </p:spPr>
      </p:pic>
      <p:pic>
        <p:nvPicPr>
          <p:cNvPr id="8" name="Picture 7" descr="1024px-Prim_Algorithm_5.svg"/>
          <p:cNvPicPr>
            <a:picLocks noChangeAspect="1"/>
          </p:cNvPicPr>
          <p:nvPr/>
        </p:nvPicPr>
        <p:blipFill>
          <a:blip r:embed="rId7"/>
          <a:stretch>
            <a:fillRect/>
          </a:stretch>
        </p:blipFill>
        <p:spPr>
          <a:xfrm>
            <a:off x="3909060" y="1880870"/>
            <a:ext cx="4401185" cy="3688080"/>
          </a:xfrm>
          <a:prstGeom prst="rect">
            <a:avLst/>
          </a:prstGeom>
        </p:spPr>
      </p:pic>
      <p:pic>
        <p:nvPicPr>
          <p:cNvPr id="9" name="Picture 8" descr="1024px-Prim_Algorithm_6.svg"/>
          <p:cNvPicPr>
            <a:picLocks noChangeAspect="1"/>
          </p:cNvPicPr>
          <p:nvPr/>
        </p:nvPicPr>
        <p:blipFill>
          <a:blip r:embed="rId8"/>
          <a:stretch>
            <a:fillRect/>
          </a:stretch>
        </p:blipFill>
        <p:spPr>
          <a:xfrm>
            <a:off x="3747135" y="1818005"/>
            <a:ext cx="4688840" cy="3928745"/>
          </a:xfrm>
          <a:prstGeom prst="rect">
            <a:avLst/>
          </a:prstGeom>
        </p:spPr>
      </p:pic>
      <p:pic>
        <p:nvPicPr>
          <p:cNvPr id="10" name="Picture 9" descr="1024px-Prim_Algorithm_7.svg"/>
          <p:cNvPicPr>
            <a:picLocks noChangeAspect="1"/>
          </p:cNvPicPr>
          <p:nvPr/>
        </p:nvPicPr>
        <p:blipFill>
          <a:blip r:embed="rId9"/>
          <a:stretch>
            <a:fillRect/>
          </a:stretch>
        </p:blipFill>
        <p:spPr>
          <a:xfrm>
            <a:off x="3755390" y="1809115"/>
            <a:ext cx="4759325" cy="398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3322" name="Picture 2" descr="D:\아초_C\ah\템플릿작업\템플릿_27\png\01.png"/>
          <p:cNvPicPr>
            <a:picLocks noChangeAspect="1"/>
          </p:cNvPicPr>
          <p:nvPr/>
        </p:nvPicPr>
        <p:blipFill>
          <a:blip r:embed="rId2"/>
          <a:srcRect t="41223" b="22137"/>
          <a:stretch>
            <a:fillRect/>
          </a:stretch>
        </p:blipFill>
        <p:spPr>
          <a:xfrm>
            <a:off x="11430" y="8890"/>
            <a:ext cx="3865245" cy="490220"/>
          </a:xfrm>
          <a:prstGeom prst="rect">
            <a:avLst/>
          </a:prstGeom>
          <a:noFill/>
          <a:ln w="9525">
            <a:noFill/>
          </a:ln>
        </p:spPr>
      </p:pic>
      <p:pic>
        <p:nvPicPr>
          <p:cNvPr id="2" name="Picture 2" descr="D:\아초_C\ah\템플릿작업\템플릿_27\png\01.png"/>
          <p:cNvPicPr>
            <a:picLocks noChangeAspect="1"/>
          </p:cNvPicPr>
          <p:nvPr/>
        </p:nvPicPr>
        <p:blipFill>
          <a:blip r:embed="rId2"/>
          <a:srcRect t="41223" b="22137"/>
          <a:stretch>
            <a:fillRect/>
          </a:stretch>
        </p:blipFill>
        <p:spPr>
          <a:xfrm>
            <a:off x="3876675" y="8890"/>
            <a:ext cx="3865245" cy="490220"/>
          </a:xfrm>
          <a:prstGeom prst="rect">
            <a:avLst/>
          </a:prstGeom>
          <a:noFill/>
          <a:ln w="9525">
            <a:noFill/>
          </a:ln>
        </p:spPr>
      </p:pic>
      <p:pic>
        <p:nvPicPr>
          <p:cNvPr id="3" name="Picture 2" descr="D:\아초_C\ah\템플릿작업\템플릿_27\png\01.png"/>
          <p:cNvPicPr>
            <a:picLocks noChangeAspect="1"/>
          </p:cNvPicPr>
          <p:nvPr/>
        </p:nvPicPr>
        <p:blipFill>
          <a:blip r:embed="rId2"/>
          <a:srcRect t="41223" b="22137"/>
          <a:stretch>
            <a:fillRect/>
          </a:stretch>
        </p:blipFill>
        <p:spPr>
          <a:xfrm>
            <a:off x="7752080" y="8890"/>
            <a:ext cx="3865245" cy="490220"/>
          </a:xfrm>
          <a:prstGeom prst="rect">
            <a:avLst/>
          </a:prstGeom>
          <a:noFill/>
          <a:ln w="9525">
            <a:noFill/>
          </a:ln>
        </p:spPr>
      </p:pic>
      <p:pic>
        <p:nvPicPr>
          <p:cNvPr id="4" name="Picture 2" descr="D:\아초_C\ah\템플릿작업\템플릿_27\png\01.png"/>
          <p:cNvPicPr>
            <a:picLocks noChangeAspect="1"/>
          </p:cNvPicPr>
          <p:nvPr/>
        </p:nvPicPr>
        <p:blipFill>
          <a:blip r:embed="rId2"/>
          <a:srcRect t="41223" b="22137"/>
          <a:stretch>
            <a:fillRect/>
          </a:stretch>
        </p:blipFill>
        <p:spPr>
          <a:xfrm>
            <a:off x="8328660" y="8890"/>
            <a:ext cx="3865245" cy="490220"/>
          </a:xfrm>
          <a:prstGeom prst="rect">
            <a:avLst/>
          </a:prstGeom>
          <a:noFill/>
          <a:ln w="9525">
            <a:noFill/>
          </a:ln>
        </p:spPr>
      </p:pic>
      <p:pic>
        <p:nvPicPr>
          <p:cNvPr id="13318" name="Picture 3" descr="D:\아초_C\ah\템플릿작업\템플릿_27\png\14.png"/>
          <p:cNvPicPr>
            <a:picLocks noChangeAspect="1"/>
          </p:cNvPicPr>
          <p:nvPr/>
        </p:nvPicPr>
        <p:blipFill>
          <a:blip r:embed="rId1"/>
          <a:srcRect t="3104" r="16449" b="15086"/>
          <a:stretch>
            <a:fillRect/>
          </a:stretch>
        </p:blipFill>
        <p:spPr>
          <a:xfrm>
            <a:off x="10862310" y="332740"/>
            <a:ext cx="1155700" cy="1191260"/>
          </a:xfrm>
          <a:prstGeom prst="rect">
            <a:avLst/>
          </a:prstGeom>
          <a:noFill/>
          <a:ln w="9525">
            <a:noFill/>
          </a:ln>
        </p:spPr>
      </p:pic>
      <p:pic>
        <p:nvPicPr>
          <p:cNvPr id="5" name="Picture 3" descr="D:\아초_C\ah\템플릿작업\템플릿_27\png\14.png"/>
          <p:cNvPicPr>
            <a:picLocks noChangeAspect="1"/>
          </p:cNvPicPr>
          <p:nvPr/>
        </p:nvPicPr>
        <p:blipFill>
          <a:blip r:embed="rId1"/>
          <a:srcRect t="3104" r="16449" b="15086"/>
          <a:stretch>
            <a:fillRect/>
          </a:stretch>
        </p:blipFill>
        <p:spPr>
          <a:xfrm rot="16200000" flipH="1">
            <a:off x="9680575" y="1356360"/>
            <a:ext cx="1291590" cy="1332230"/>
          </a:xfrm>
          <a:prstGeom prst="rect">
            <a:avLst/>
          </a:prstGeom>
          <a:noFill/>
          <a:ln w="9525">
            <a:noFill/>
          </a:ln>
        </p:spPr>
      </p:pic>
      <p:sp>
        <p:nvSpPr>
          <p:cNvPr id="6" name="Text Box 5"/>
          <p:cNvSpPr txBox="1"/>
          <p:nvPr/>
        </p:nvSpPr>
        <p:spPr>
          <a:xfrm>
            <a:off x="1054100" y="836295"/>
            <a:ext cx="5357495" cy="583565"/>
          </a:xfrm>
          <a:prstGeom prst="rect">
            <a:avLst/>
          </a:prstGeom>
          <a:noFill/>
        </p:spPr>
        <p:txBody>
          <a:bodyPr wrap="square" rtlCol="0">
            <a:spAutoFit/>
          </a:bodyPr>
          <a:p>
            <a:r>
              <a:rPr lang="en-US" sz="3200" b="1">
                <a:solidFill>
                  <a:schemeClr val="tx1"/>
                </a:solidFill>
                <a:effectLst>
                  <a:outerShdw blurRad="38100" dist="19050" dir="2700000" algn="tl" rotWithShape="0">
                    <a:schemeClr val="dk1">
                      <a:alpha val="40000"/>
                    </a:schemeClr>
                  </a:outerShdw>
                </a:effectLst>
              </a:rPr>
              <a:t>Ưu và nhược điểm</a:t>
            </a:r>
            <a:endParaRPr lang="en-US" sz="3200" b="1">
              <a:solidFill>
                <a:schemeClr val="tx1"/>
              </a:solidFill>
              <a:effectLst>
                <a:outerShdw blurRad="38100" dist="19050" dir="2700000" algn="tl" rotWithShape="0">
                  <a:schemeClr val="dk1">
                    <a:alpha val="40000"/>
                  </a:schemeClr>
                </a:outerShdw>
              </a:effectLst>
            </a:endParaRPr>
          </a:p>
        </p:txBody>
      </p:sp>
      <p:sp>
        <p:nvSpPr>
          <p:cNvPr id="7" name="Text Box 6"/>
          <p:cNvSpPr txBox="1"/>
          <p:nvPr/>
        </p:nvSpPr>
        <p:spPr>
          <a:xfrm>
            <a:off x="1532255" y="1734820"/>
            <a:ext cx="2298065" cy="368300"/>
          </a:xfrm>
          <a:prstGeom prst="rect">
            <a:avLst/>
          </a:prstGeom>
          <a:noFill/>
        </p:spPr>
        <p:txBody>
          <a:bodyPr wrap="square" rtlCol="0">
            <a:spAutoFit/>
          </a:bodyPr>
          <a:p>
            <a:r>
              <a:rPr lang="en-US" b="1">
                <a:solidFill>
                  <a:schemeClr val="tx1"/>
                </a:solidFill>
                <a:effectLst>
                  <a:outerShdw blurRad="38100" dist="19050" dir="2700000" algn="tl" rotWithShape="0">
                    <a:schemeClr val="dk1">
                      <a:alpha val="40000"/>
                    </a:schemeClr>
                  </a:outerShdw>
                </a:effectLst>
              </a:rPr>
              <a:t>Ưu điểm</a:t>
            </a:r>
            <a:endParaRPr lang="en-US" b="1">
              <a:solidFill>
                <a:schemeClr val="tx1"/>
              </a:solidFill>
              <a:effectLst>
                <a:outerShdw blurRad="38100" dist="19050" dir="2700000" algn="tl" rotWithShape="0">
                  <a:schemeClr val="dk1">
                    <a:alpha val="40000"/>
                  </a:schemeClr>
                </a:outerShdw>
              </a:effectLst>
            </a:endParaRPr>
          </a:p>
        </p:txBody>
      </p:sp>
      <p:sp>
        <p:nvSpPr>
          <p:cNvPr id="8" name="Text Box 7"/>
          <p:cNvSpPr txBox="1"/>
          <p:nvPr/>
        </p:nvSpPr>
        <p:spPr>
          <a:xfrm>
            <a:off x="1532255" y="2385060"/>
            <a:ext cx="8476615" cy="368300"/>
          </a:xfrm>
          <a:prstGeom prst="rect">
            <a:avLst/>
          </a:prstGeom>
          <a:noFill/>
        </p:spPr>
        <p:txBody>
          <a:bodyPr wrap="square" rtlCol="0">
            <a:spAutoFit/>
          </a:bodyPr>
          <a:p>
            <a:r>
              <a:rPr lang="en-US"/>
              <a:t>Đối với đồ thị có nhiều cạnh thì thuật toán Prims chiếm ưu thế về mặt tốc độ</a:t>
            </a:r>
            <a:endParaRPr lang="en-US"/>
          </a:p>
        </p:txBody>
      </p:sp>
      <p:sp>
        <p:nvSpPr>
          <p:cNvPr id="9" name="Text Box 8"/>
          <p:cNvSpPr txBox="1"/>
          <p:nvPr/>
        </p:nvSpPr>
        <p:spPr>
          <a:xfrm>
            <a:off x="1559560" y="3244850"/>
            <a:ext cx="2298065" cy="368300"/>
          </a:xfrm>
          <a:prstGeom prst="rect">
            <a:avLst/>
          </a:prstGeom>
          <a:noFill/>
        </p:spPr>
        <p:txBody>
          <a:bodyPr wrap="square" rtlCol="0">
            <a:spAutoFit/>
          </a:bodyPr>
          <a:p>
            <a:r>
              <a:rPr lang="en-US" b="1">
                <a:solidFill>
                  <a:schemeClr val="tx1"/>
                </a:solidFill>
                <a:effectLst>
                  <a:outerShdw blurRad="38100" dist="19050" dir="2700000" algn="tl" rotWithShape="0">
                    <a:schemeClr val="dk1">
                      <a:alpha val="40000"/>
                    </a:schemeClr>
                  </a:outerShdw>
                </a:effectLst>
              </a:rPr>
              <a:t>Nhược điểm</a:t>
            </a:r>
            <a:endParaRPr lang="en-US" b="1">
              <a:solidFill>
                <a:schemeClr val="tx1"/>
              </a:solidFill>
              <a:effectLst>
                <a:outerShdw blurRad="38100" dist="19050" dir="2700000" algn="tl" rotWithShape="0">
                  <a:schemeClr val="dk1">
                    <a:alpha val="40000"/>
                  </a:schemeClr>
                </a:outerShdw>
              </a:effectLst>
            </a:endParaRPr>
          </a:p>
        </p:txBody>
      </p:sp>
      <p:sp>
        <p:nvSpPr>
          <p:cNvPr id="10" name="Text Box 9"/>
          <p:cNvSpPr txBox="1"/>
          <p:nvPr/>
        </p:nvSpPr>
        <p:spPr>
          <a:xfrm>
            <a:off x="1532255" y="4149090"/>
            <a:ext cx="8476615" cy="368300"/>
          </a:xfrm>
          <a:prstGeom prst="rect">
            <a:avLst/>
          </a:prstGeom>
          <a:noFill/>
        </p:spPr>
        <p:txBody>
          <a:bodyPr wrap="square" rtlCol="0">
            <a:spAutoFit/>
          </a:bodyPr>
          <a:p>
            <a:r>
              <a:rPr lang="en-US">
                <a:sym typeface="+mn-ea"/>
              </a:rPr>
              <a:t>Nhưng đối với một đồ thị không liên thông thì thuật toán này chịu thua</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Picture 2" descr="D:\아초_C\ah\템플릿작업\템플릿_27\png\02.png"/>
          <p:cNvPicPr>
            <a:picLocks noChangeAspect="1"/>
          </p:cNvPicPr>
          <p:nvPr/>
        </p:nvPicPr>
        <p:blipFill>
          <a:blip r:embed="rId1"/>
          <a:srcRect l="7915" t="8777" b="8238"/>
          <a:stretch>
            <a:fillRect/>
          </a:stretch>
        </p:blipFill>
        <p:spPr>
          <a:xfrm>
            <a:off x="3544888" y="1844675"/>
            <a:ext cx="5538787" cy="3744913"/>
          </a:xfrm>
          <a:prstGeom prst="rect">
            <a:avLst/>
          </a:prstGeom>
          <a:noFill/>
          <a:ln w="9525">
            <a:noFill/>
          </a:ln>
        </p:spPr>
      </p:pic>
      <p:sp>
        <p:nvSpPr>
          <p:cNvPr id="6" name="TextBox 5"/>
          <p:cNvSpPr txBox="1"/>
          <p:nvPr/>
        </p:nvSpPr>
        <p:spPr>
          <a:xfrm>
            <a:off x="4538663" y="3486150"/>
            <a:ext cx="3398838" cy="329565"/>
          </a:xfrm>
          <a:prstGeom prst="rect">
            <a:avLst/>
          </a:prstGeom>
          <a:noFill/>
          <a:ln w="9525">
            <a:noFill/>
            <a:miter lim="800000"/>
          </a:ln>
        </p:spPr>
        <p:txBody>
          <a:bodyPr wrap="square">
            <a:spAutoFit/>
          </a:bodyPr>
          <a:lstStyle/>
          <a:p>
            <a:pPr marR="0" algn="ctr" defTabSz="914400" fontAlgn="auto">
              <a:spcBef>
                <a:spcPts val="0"/>
              </a:spcBef>
              <a:spcAft>
                <a:spcPts val="0"/>
              </a:spcAft>
              <a:buClrTx/>
              <a:buSzTx/>
              <a:buFontTx/>
              <a:defRPr/>
            </a:pPr>
            <a:r>
              <a:rPr kumimoji="0" lang="en-US" altLang="ko-KR"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Ý tưởng và ứng dụng</a:t>
            </a:r>
            <a:endParaRPr kumimoji="0" lang="en-US" altLang="ko-KR"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p:txBody>
      </p:sp>
      <p:sp>
        <p:nvSpPr>
          <p:cNvPr id="8" name="TextBox 7"/>
          <p:cNvSpPr txBox="1"/>
          <p:nvPr/>
        </p:nvSpPr>
        <p:spPr>
          <a:xfrm>
            <a:off x="3575685" y="2888615"/>
            <a:ext cx="5055870" cy="660400"/>
          </a:xfrm>
          <a:prstGeom prst="rect">
            <a:avLst/>
          </a:prstGeom>
          <a:noFill/>
        </p:spPr>
        <p:txBody>
          <a:bodyPr wrap="square" rtlCol="0">
            <a:spAutoFit/>
          </a:bodyPr>
          <a:lstStyle/>
          <a:p>
            <a:pPr marR="0" algn="ctr" defTabSz="914400" fontAlgn="auto">
              <a:spcBef>
                <a:spcPts val="0"/>
              </a:spcBef>
              <a:spcAft>
                <a:spcPts val="0"/>
              </a:spcAft>
              <a:buClrTx/>
              <a:buSzTx/>
              <a:buFontTx/>
              <a:defRPr/>
            </a:pPr>
            <a:r>
              <a:rPr kumimoji="0" lang="en-US" altLang="ko-KR" sz="3700" b="1" kern="1200" cap="none" spc="-100" normalizeH="0" baseline="0" noProof="0" dirty="0" smtClean="0">
                <a:latin typeface="Arial" panose="020B0604020202020204" pitchFamily="34" charset="0"/>
                <a:ea typeface="HY견고딕" pitchFamily="18" charset="-127"/>
                <a:cs typeface="Arial" panose="020B0604020202020204" pitchFamily="34" charset="0"/>
              </a:rPr>
              <a:t>IV. Thuật toán Kruskal</a:t>
            </a:r>
            <a:endParaRPr kumimoji="0" lang="en-US" altLang="ko-KR" sz="3700" b="1" kern="1200" cap="none" spc="-100" normalizeH="0" baseline="0" noProof="0" dirty="0" smtClean="0">
              <a:latin typeface="Arial" panose="020B0604020202020204" pitchFamily="34" charset="0"/>
              <a:ea typeface="HY견고딕" pitchFamily="18" charset="-127"/>
              <a:cs typeface="Arial" panose="020B0604020202020204" pitchFamily="34" charset="0"/>
            </a:endParaRPr>
          </a:p>
        </p:txBody>
      </p:sp>
      <p:pic>
        <p:nvPicPr>
          <p:cNvPr id="9222" name="Picture 2" descr="D:\아초_C\ah\템플릿작업\템플릿_27\png\03.png"/>
          <p:cNvPicPr>
            <a:picLocks noChangeAspect="1"/>
          </p:cNvPicPr>
          <p:nvPr/>
        </p:nvPicPr>
        <p:blipFill>
          <a:blip r:embed="rId2"/>
          <a:srcRect t="50000" b="12288"/>
          <a:stretch>
            <a:fillRect/>
          </a:stretch>
        </p:blipFill>
        <p:spPr>
          <a:xfrm>
            <a:off x="1524000" y="0"/>
            <a:ext cx="9144000" cy="944563"/>
          </a:xfrm>
          <a:prstGeom prst="rect">
            <a:avLst/>
          </a:prstGeom>
          <a:noFill/>
          <a:ln w="9525">
            <a:noFill/>
          </a:ln>
        </p:spPr>
      </p:pic>
      <p:pic>
        <p:nvPicPr>
          <p:cNvPr id="9223" name="Picture 5" descr="D:\아초_C\ah\템플릿작업\템플릿_27\png\09.png"/>
          <p:cNvPicPr>
            <a:picLocks noChangeAspect="1"/>
          </p:cNvPicPr>
          <p:nvPr/>
        </p:nvPicPr>
        <p:blipFill>
          <a:blip r:embed="rId3"/>
          <a:stretch>
            <a:fillRect/>
          </a:stretch>
        </p:blipFill>
        <p:spPr>
          <a:xfrm>
            <a:off x="8724900" y="4473575"/>
            <a:ext cx="1508125" cy="1325563"/>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24" name="Picture 3" descr="D:\아초_C\ah\템플릿작업\템플릿_27\png\08.png"/>
          <p:cNvPicPr>
            <a:picLocks noChangeAspect="1"/>
          </p:cNvPicPr>
          <p:nvPr/>
        </p:nvPicPr>
        <p:blipFill>
          <a:blip r:embed="rId1"/>
          <a:srcRect l="16907" t="8867" r="20488" b="12909"/>
          <a:stretch>
            <a:fillRect/>
          </a:stretch>
        </p:blipFill>
        <p:spPr>
          <a:xfrm>
            <a:off x="9840595" y="260350"/>
            <a:ext cx="2059940" cy="1929765"/>
          </a:xfrm>
          <a:prstGeom prst="rect">
            <a:avLst/>
          </a:prstGeom>
          <a:noFill/>
          <a:ln w="9525">
            <a:noFill/>
          </a:ln>
        </p:spPr>
      </p:pic>
      <p:sp>
        <p:nvSpPr>
          <p:cNvPr id="2" name="Text Box 1"/>
          <p:cNvSpPr txBox="1"/>
          <p:nvPr/>
        </p:nvSpPr>
        <p:spPr>
          <a:xfrm>
            <a:off x="1487805" y="800735"/>
            <a:ext cx="2842895" cy="583565"/>
          </a:xfrm>
          <a:prstGeom prst="rect">
            <a:avLst/>
          </a:prstGeom>
          <a:noFill/>
        </p:spPr>
        <p:txBody>
          <a:bodyPr wrap="square" rtlCol="0">
            <a:spAutoFit/>
          </a:bodyPr>
          <a:p>
            <a:r>
              <a:rPr lang="en-US" sz="3200" b="1">
                <a:solidFill>
                  <a:schemeClr val="tx1"/>
                </a:solidFill>
                <a:effectLst>
                  <a:outerShdw blurRad="38100" dist="19050" dir="2700000" algn="tl" rotWithShape="0">
                    <a:schemeClr val="dk1">
                      <a:alpha val="40000"/>
                    </a:schemeClr>
                  </a:outerShdw>
                </a:effectLst>
              </a:rPr>
              <a:t>Giới Thiệu</a:t>
            </a:r>
            <a:endParaRPr lang="en-US" sz="3200" b="1">
              <a:solidFill>
                <a:schemeClr val="tx1"/>
              </a:solidFill>
              <a:effectLst>
                <a:outerShdw blurRad="38100" dist="19050" dir="2700000" algn="tl" rotWithShape="0">
                  <a:schemeClr val="dk1">
                    <a:alpha val="40000"/>
                  </a:schemeClr>
                </a:outerShdw>
              </a:effectLst>
            </a:endParaRPr>
          </a:p>
        </p:txBody>
      </p:sp>
      <p:sp>
        <p:nvSpPr>
          <p:cNvPr id="3" name="Text Box 2"/>
          <p:cNvSpPr txBox="1"/>
          <p:nvPr/>
        </p:nvSpPr>
        <p:spPr>
          <a:xfrm>
            <a:off x="2099310" y="2253615"/>
            <a:ext cx="2816225" cy="1753235"/>
          </a:xfrm>
          <a:prstGeom prst="rect">
            <a:avLst/>
          </a:prstGeom>
          <a:noFill/>
        </p:spPr>
        <p:txBody>
          <a:bodyPr wrap="square" rtlCol="0">
            <a:spAutoFit/>
          </a:bodyPr>
          <a:p>
            <a:r>
              <a:rPr lang="en-US"/>
              <a:t>Thuật toán này xuất bản lần đầu tiên năm 1956   trong cuốn  </a:t>
            </a:r>
            <a:r>
              <a:rPr lang="en-US" b="1">
                <a:solidFill>
                  <a:schemeClr val="accent2">
                    <a:lumMod val="50000"/>
                  </a:schemeClr>
                </a:solidFill>
              </a:rPr>
              <a:t>Proceedings of the American Mathematical Society</a:t>
            </a:r>
            <a:r>
              <a:rPr lang="en-US"/>
              <a:t>, bởi      Joseph Kruskal</a:t>
            </a:r>
            <a:endParaRPr lang="en-US"/>
          </a:p>
        </p:txBody>
      </p:sp>
      <p:pic>
        <p:nvPicPr>
          <p:cNvPr id="4" name="Picture 3" descr="13kruskal"/>
          <p:cNvPicPr>
            <a:picLocks noChangeAspect="1"/>
          </p:cNvPicPr>
          <p:nvPr/>
        </p:nvPicPr>
        <p:blipFill>
          <a:blip r:embed="rId2"/>
          <a:stretch>
            <a:fillRect/>
          </a:stretch>
        </p:blipFill>
        <p:spPr>
          <a:xfrm>
            <a:off x="6419850" y="1772920"/>
            <a:ext cx="1809750" cy="27146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21" name="Picture 3" descr="D:\아초_C\ah\템플릿작업\템플릿_27\png\05.png"/>
          <p:cNvPicPr>
            <a:picLocks noChangeAspect="1"/>
          </p:cNvPicPr>
          <p:nvPr/>
        </p:nvPicPr>
        <p:blipFill>
          <a:blip r:embed="rId1"/>
          <a:stretch>
            <a:fillRect/>
          </a:stretch>
        </p:blipFill>
        <p:spPr>
          <a:xfrm>
            <a:off x="-60325" y="-27305"/>
            <a:ext cx="4211638" cy="1447800"/>
          </a:xfrm>
          <a:prstGeom prst="rect">
            <a:avLst/>
          </a:prstGeom>
          <a:noFill/>
          <a:ln w="9525">
            <a:noFill/>
          </a:ln>
        </p:spPr>
      </p:pic>
      <p:pic>
        <p:nvPicPr>
          <p:cNvPr id="13323" name="Picture 4" descr="D:\아초_C\ah\템플릿작업\템플릿_27\png\10.png"/>
          <p:cNvPicPr>
            <a:picLocks noChangeAspect="1"/>
          </p:cNvPicPr>
          <p:nvPr/>
        </p:nvPicPr>
        <p:blipFill>
          <a:blip r:embed="rId2"/>
          <a:stretch>
            <a:fillRect/>
          </a:stretch>
        </p:blipFill>
        <p:spPr>
          <a:xfrm>
            <a:off x="9444355" y="4760913"/>
            <a:ext cx="2195513" cy="1763712"/>
          </a:xfrm>
          <a:prstGeom prst="rect">
            <a:avLst/>
          </a:prstGeom>
          <a:noFill/>
          <a:ln w="9525">
            <a:noFill/>
          </a:ln>
        </p:spPr>
      </p:pic>
      <p:pic>
        <p:nvPicPr>
          <p:cNvPr id="13316" name="Picture 5" descr="D:\아초_C\ah\템플릿작업\템플릿_27\png\09.png"/>
          <p:cNvPicPr>
            <a:picLocks noChangeAspect="1"/>
          </p:cNvPicPr>
          <p:nvPr/>
        </p:nvPicPr>
        <p:blipFill>
          <a:blip r:embed="rId3"/>
          <a:stretch>
            <a:fillRect/>
          </a:stretch>
        </p:blipFill>
        <p:spPr>
          <a:xfrm>
            <a:off x="407353" y="4616768"/>
            <a:ext cx="2366962" cy="2078037"/>
          </a:xfrm>
          <a:prstGeom prst="rect">
            <a:avLst/>
          </a:prstGeom>
          <a:noFill/>
          <a:ln w="9525">
            <a:noFill/>
          </a:ln>
        </p:spPr>
      </p:pic>
      <p:sp>
        <p:nvSpPr>
          <p:cNvPr id="2" name="Text Box 1"/>
          <p:cNvSpPr txBox="1"/>
          <p:nvPr/>
        </p:nvSpPr>
        <p:spPr>
          <a:xfrm>
            <a:off x="1403350" y="1389380"/>
            <a:ext cx="2568575" cy="583565"/>
          </a:xfrm>
          <a:prstGeom prst="rect">
            <a:avLst/>
          </a:prstGeom>
          <a:noFill/>
        </p:spPr>
        <p:txBody>
          <a:bodyPr wrap="square" rtlCol="0">
            <a:spAutoFit/>
            <a:scene3d>
              <a:camera prst="orthographicFront"/>
              <a:lightRig rig="threePt" dir="t"/>
            </a:scene3d>
          </a:bodyPr>
          <a:p>
            <a:r>
              <a:rPr lang="en-US" sz="3200" b="1">
                <a:solidFill>
                  <a:schemeClr val="tx1"/>
                </a:solidFill>
                <a:effectLst>
                  <a:outerShdw blurRad="38100" dist="19050" dir="2700000" algn="tl" rotWithShape="0">
                    <a:schemeClr val="dk1">
                      <a:alpha val="40000"/>
                    </a:schemeClr>
                  </a:outerShdw>
                </a:effectLst>
              </a:rPr>
              <a:t>Khái niệm</a:t>
            </a:r>
            <a:endParaRPr lang="en-US" sz="3200" b="1">
              <a:solidFill>
                <a:schemeClr val="tx1"/>
              </a:solidFill>
              <a:effectLst>
                <a:outerShdw blurRad="38100" dist="19050" dir="2700000" algn="tl" rotWithShape="0">
                  <a:schemeClr val="dk1">
                    <a:alpha val="40000"/>
                  </a:schemeClr>
                </a:outerShdw>
              </a:effectLst>
            </a:endParaRPr>
          </a:p>
        </p:txBody>
      </p:sp>
      <p:sp>
        <p:nvSpPr>
          <p:cNvPr id="3" name="Text Box 2"/>
          <p:cNvSpPr txBox="1"/>
          <p:nvPr/>
        </p:nvSpPr>
        <p:spPr>
          <a:xfrm>
            <a:off x="1739265" y="2691130"/>
            <a:ext cx="7636510" cy="1476375"/>
          </a:xfrm>
          <a:prstGeom prst="rect">
            <a:avLst/>
          </a:prstGeom>
          <a:noFill/>
        </p:spPr>
        <p:txBody>
          <a:bodyPr wrap="square" rtlCol="0">
            <a:spAutoFit/>
          </a:bodyPr>
          <a:p>
            <a:r>
              <a:rPr lang="en-US">
                <a:sym typeface="+mn-ea"/>
              </a:rPr>
              <a:t>Thuật toán Kruskal là một thuật toán trong lý thuyết đồ thị để tìm cây bao trùm nhỏ nhất của một đồ thị liên thông có trọng số. Nói cách    khác, nó tìm một tập hợp các cạnh tạo thành một cây chứa tất cả     các đỉnh của đồ thị và có tổng trọng số các cạnh là nhỏ nhất.Thuật     toán Kruskal là một ví dụ của thuật toán tham lam.</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22" name="Picture 2" descr="D:\아초_C\ah\템플릿작업\템플릿_27\png\01.png"/>
          <p:cNvPicPr>
            <a:picLocks noChangeAspect="1"/>
          </p:cNvPicPr>
          <p:nvPr/>
        </p:nvPicPr>
        <p:blipFill>
          <a:blip r:embed="rId1"/>
          <a:srcRect t="41223" b="22137"/>
          <a:stretch>
            <a:fillRect/>
          </a:stretch>
        </p:blipFill>
        <p:spPr>
          <a:xfrm>
            <a:off x="11430" y="8890"/>
            <a:ext cx="3865245" cy="670560"/>
          </a:xfrm>
          <a:prstGeom prst="rect">
            <a:avLst/>
          </a:prstGeom>
          <a:noFill/>
          <a:ln w="9525">
            <a:noFill/>
          </a:ln>
        </p:spPr>
      </p:pic>
      <p:pic>
        <p:nvPicPr>
          <p:cNvPr id="2" name="Picture 2" descr="D:\아초_C\ah\템플릿작업\템플릿_27\png\01.png"/>
          <p:cNvPicPr>
            <a:picLocks noChangeAspect="1"/>
          </p:cNvPicPr>
          <p:nvPr/>
        </p:nvPicPr>
        <p:blipFill>
          <a:blip r:embed="rId1"/>
          <a:srcRect t="41223" b="22137"/>
          <a:stretch>
            <a:fillRect/>
          </a:stretch>
        </p:blipFill>
        <p:spPr>
          <a:xfrm>
            <a:off x="3876675" y="8890"/>
            <a:ext cx="3865245" cy="670560"/>
          </a:xfrm>
          <a:prstGeom prst="rect">
            <a:avLst/>
          </a:prstGeom>
          <a:noFill/>
          <a:ln w="9525">
            <a:noFill/>
          </a:ln>
        </p:spPr>
      </p:pic>
      <p:pic>
        <p:nvPicPr>
          <p:cNvPr id="3" name="Picture 2" descr="D:\아초_C\ah\템플릿작업\템플릿_27\png\01.png"/>
          <p:cNvPicPr>
            <a:picLocks noChangeAspect="1"/>
          </p:cNvPicPr>
          <p:nvPr/>
        </p:nvPicPr>
        <p:blipFill>
          <a:blip r:embed="rId1"/>
          <a:srcRect t="41223" b="22137"/>
          <a:stretch>
            <a:fillRect/>
          </a:stretch>
        </p:blipFill>
        <p:spPr>
          <a:xfrm>
            <a:off x="7752080" y="8890"/>
            <a:ext cx="3865245" cy="670560"/>
          </a:xfrm>
          <a:prstGeom prst="rect">
            <a:avLst/>
          </a:prstGeom>
          <a:noFill/>
          <a:ln w="9525">
            <a:noFill/>
          </a:ln>
        </p:spPr>
      </p:pic>
      <p:pic>
        <p:nvPicPr>
          <p:cNvPr id="4" name="Picture 2" descr="D:\아초_C\ah\템플릿작업\템플릿_27\png\01.png"/>
          <p:cNvPicPr>
            <a:picLocks noChangeAspect="1"/>
          </p:cNvPicPr>
          <p:nvPr/>
        </p:nvPicPr>
        <p:blipFill>
          <a:blip r:embed="rId1"/>
          <a:srcRect t="41223" b="22137"/>
          <a:stretch>
            <a:fillRect/>
          </a:stretch>
        </p:blipFill>
        <p:spPr>
          <a:xfrm>
            <a:off x="8328660" y="8890"/>
            <a:ext cx="3865245" cy="670560"/>
          </a:xfrm>
          <a:prstGeom prst="rect">
            <a:avLst/>
          </a:prstGeom>
          <a:noFill/>
          <a:ln w="9525">
            <a:noFill/>
          </a:ln>
        </p:spPr>
      </p:pic>
      <p:pic>
        <p:nvPicPr>
          <p:cNvPr id="13316" name="Picture 5" descr="D:\아초_C\ah\템플릿작업\템플릿_27\png\09.png"/>
          <p:cNvPicPr>
            <a:picLocks noChangeAspect="1"/>
          </p:cNvPicPr>
          <p:nvPr/>
        </p:nvPicPr>
        <p:blipFill>
          <a:blip r:embed="rId2"/>
          <a:stretch>
            <a:fillRect/>
          </a:stretch>
        </p:blipFill>
        <p:spPr>
          <a:xfrm>
            <a:off x="442913" y="4760913"/>
            <a:ext cx="2366962" cy="2078037"/>
          </a:xfrm>
          <a:prstGeom prst="rect">
            <a:avLst/>
          </a:prstGeom>
          <a:noFill/>
          <a:ln w="9525">
            <a:noFill/>
          </a:ln>
        </p:spPr>
      </p:pic>
      <p:sp>
        <p:nvSpPr>
          <p:cNvPr id="5" name="Text Box 4"/>
          <p:cNvSpPr txBox="1"/>
          <p:nvPr/>
        </p:nvSpPr>
        <p:spPr>
          <a:xfrm>
            <a:off x="1111885" y="1373505"/>
            <a:ext cx="3616325" cy="583565"/>
          </a:xfrm>
          <a:prstGeom prst="rect">
            <a:avLst/>
          </a:prstGeom>
          <a:noFill/>
        </p:spPr>
        <p:txBody>
          <a:bodyPr wrap="square" rtlCol="0">
            <a:spAutoFit/>
            <a:scene3d>
              <a:camera prst="orthographicFront"/>
              <a:lightRig rig="threePt" dir="t"/>
            </a:scene3d>
          </a:bodyPr>
          <a:p>
            <a:r>
              <a:rPr lang="en-US" sz="3200" b="1">
                <a:solidFill>
                  <a:schemeClr val="tx1"/>
                </a:solidFill>
                <a:effectLst>
                  <a:outerShdw blurRad="38100" dist="19050" dir="2700000" algn="tl" rotWithShape="0">
                    <a:schemeClr val="dk1">
                      <a:alpha val="40000"/>
                    </a:schemeClr>
                  </a:outerShdw>
                </a:effectLst>
              </a:rPr>
              <a:t>Ý tưởng</a:t>
            </a:r>
            <a:endParaRPr lang="en-US" sz="3200" b="1">
              <a:solidFill>
                <a:schemeClr val="tx1"/>
              </a:solidFill>
              <a:effectLst>
                <a:outerShdw blurRad="38100" dist="19050" dir="2700000" algn="tl" rotWithShape="0">
                  <a:schemeClr val="dk1">
                    <a:alpha val="40000"/>
                  </a:schemeClr>
                </a:outerShdw>
              </a:effectLst>
            </a:endParaRPr>
          </a:p>
        </p:txBody>
      </p:sp>
      <p:sp>
        <p:nvSpPr>
          <p:cNvPr id="6" name="Text Box 5"/>
          <p:cNvSpPr txBox="1"/>
          <p:nvPr/>
        </p:nvSpPr>
        <p:spPr>
          <a:xfrm>
            <a:off x="1883410" y="2025015"/>
            <a:ext cx="8454390" cy="2861310"/>
          </a:xfrm>
          <a:prstGeom prst="rect">
            <a:avLst/>
          </a:prstGeom>
          <a:noFill/>
        </p:spPr>
        <p:txBody>
          <a:bodyPr wrap="square" rtlCol="0">
            <a:spAutoFit/>
          </a:bodyPr>
          <a:p>
            <a:r>
              <a:rPr lang="en-US"/>
              <a:t>Thuật toán Kruskal dựa trên mô hình xây dựng cây khung nhỏ nhất bằng      thuật toán hợp nhất.</a:t>
            </a:r>
            <a:endParaRPr lang="en-US"/>
          </a:p>
          <a:p>
            <a:r>
              <a:rPr lang="en-US"/>
              <a:t>Thuật toán không xét các cạnh với thứ tự tuỳ ý.</a:t>
            </a:r>
            <a:endParaRPr lang="en-US"/>
          </a:p>
          <a:p>
            <a:r>
              <a:rPr lang="en-US"/>
              <a:t>Thuật toán xét các cạnh theo thứ tự đã sắp xếp theo trọng số.</a:t>
            </a:r>
            <a:endParaRPr lang="en-US"/>
          </a:p>
          <a:p>
            <a:r>
              <a:rPr lang="en-US"/>
              <a:t>Để xây dựng tập n-1 cạnh của cây khung nhỏ nhất - tạm gọi là tập K, Kruskal đề nghị cách kết nạp lần lượt các cạnh vào tập đó theo nguyên tắc như sau:</a:t>
            </a:r>
            <a:endParaRPr lang="en-US"/>
          </a:p>
          <a:p>
            <a:r>
              <a:rPr lang="en-US"/>
              <a:t>- Ưu tiên các cạnh có trọng số nhỏ hơn.</a:t>
            </a:r>
            <a:endParaRPr lang="en-US"/>
          </a:p>
          <a:p>
            <a:r>
              <a:rPr lang="en-US"/>
              <a:t>- Kết nạp cạnh khi nó không tạo chu trình với tập cạnh đã kết nạp trước đó.</a:t>
            </a:r>
            <a:endParaRPr lang="en-US"/>
          </a:p>
          <a:p>
            <a:r>
              <a:rPr lang="en-US"/>
              <a:t>Đó là một nguyên tắc chính xác và đúng đắn, đảm bảo tập K nếu thu đủ      n - 1 cạnh sẽ là cây khung nhỏ nhất.</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22" name="Picture 2" descr="D:\아초_C\ah\템플릿작업\템플릿_27\png\01.png"/>
          <p:cNvPicPr>
            <a:picLocks noChangeAspect="1"/>
          </p:cNvPicPr>
          <p:nvPr/>
        </p:nvPicPr>
        <p:blipFill>
          <a:blip r:embed="rId1"/>
          <a:srcRect t="41223" b="22137"/>
          <a:stretch>
            <a:fillRect/>
          </a:stretch>
        </p:blipFill>
        <p:spPr>
          <a:xfrm>
            <a:off x="11430" y="8890"/>
            <a:ext cx="3865245" cy="670560"/>
          </a:xfrm>
          <a:prstGeom prst="rect">
            <a:avLst/>
          </a:prstGeom>
          <a:noFill/>
          <a:ln w="9525">
            <a:noFill/>
          </a:ln>
        </p:spPr>
      </p:pic>
      <p:pic>
        <p:nvPicPr>
          <p:cNvPr id="2" name="Picture 2" descr="D:\아초_C\ah\템플릿작업\템플릿_27\png\01.png"/>
          <p:cNvPicPr>
            <a:picLocks noChangeAspect="1"/>
          </p:cNvPicPr>
          <p:nvPr/>
        </p:nvPicPr>
        <p:blipFill>
          <a:blip r:embed="rId1"/>
          <a:srcRect t="41223" b="22137"/>
          <a:stretch>
            <a:fillRect/>
          </a:stretch>
        </p:blipFill>
        <p:spPr>
          <a:xfrm>
            <a:off x="3876675" y="8890"/>
            <a:ext cx="3865245" cy="670560"/>
          </a:xfrm>
          <a:prstGeom prst="rect">
            <a:avLst/>
          </a:prstGeom>
          <a:noFill/>
          <a:ln w="9525">
            <a:noFill/>
          </a:ln>
        </p:spPr>
      </p:pic>
      <p:pic>
        <p:nvPicPr>
          <p:cNvPr id="3" name="Picture 2" descr="D:\아초_C\ah\템플릿작업\템플릿_27\png\01.png"/>
          <p:cNvPicPr>
            <a:picLocks noChangeAspect="1"/>
          </p:cNvPicPr>
          <p:nvPr/>
        </p:nvPicPr>
        <p:blipFill>
          <a:blip r:embed="rId1"/>
          <a:srcRect t="41223" b="22137"/>
          <a:stretch>
            <a:fillRect/>
          </a:stretch>
        </p:blipFill>
        <p:spPr>
          <a:xfrm>
            <a:off x="7752080" y="8890"/>
            <a:ext cx="3865245" cy="670560"/>
          </a:xfrm>
          <a:prstGeom prst="rect">
            <a:avLst/>
          </a:prstGeom>
          <a:noFill/>
          <a:ln w="9525">
            <a:noFill/>
          </a:ln>
        </p:spPr>
      </p:pic>
      <p:pic>
        <p:nvPicPr>
          <p:cNvPr id="4" name="Picture 2" descr="D:\아초_C\ah\템플릿작업\템플릿_27\png\01.png"/>
          <p:cNvPicPr>
            <a:picLocks noChangeAspect="1"/>
          </p:cNvPicPr>
          <p:nvPr/>
        </p:nvPicPr>
        <p:blipFill>
          <a:blip r:embed="rId1"/>
          <a:srcRect t="41223" b="22137"/>
          <a:stretch>
            <a:fillRect/>
          </a:stretch>
        </p:blipFill>
        <p:spPr>
          <a:xfrm>
            <a:off x="8328660" y="8890"/>
            <a:ext cx="3865245" cy="670560"/>
          </a:xfrm>
          <a:prstGeom prst="rect">
            <a:avLst/>
          </a:prstGeom>
          <a:noFill/>
          <a:ln w="9525">
            <a:noFill/>
          </a:ln>
        </p:spPr>
      </p:pic>
      <p:pic>
        <p:nvPicPr>
          <p:cNvPr id="13316" name="Picture 5" descr="D:\아초_C\ah\템플릿작업\템플릿_27\png\09.png"/>
          <p:cNvPicPr>
            <a:picLocks noChangeAspect="1"/>
          </p:cNvPicPr>
          <p:nvPr/>
        </p:nvPicPr>
        <p:blipFill>
          <a:blip r:embed="rId2"/>
          <a:stretch>
            <a:fillRect/>
          </a:stretch>
        </p:blipFill>
        <p:spPr>
          <a:xfrm>
            <a:off x="371158" y="4941253"/>
            <a:ext cx="2366962" cy="2078037"/>
          </a:xfrm>
          <a:prstGeom prst="rect">
            <a:avLst/>
          </a:prstGeom>
          <a:noFill/>
          <a:ln w="9525">
            <a:noFill/>
          </a:ln>
        </p:spPr>
      </p:pic>
      <p:sp>
        <p:nvSpPr>
          <p:cNvPr id="5" name="Text Box 4"/>
          <p:cNvSpPr txBox="1"/>
          <p:nvPr/>
        </p:nvSpPr>
        <p:spPr>
          <a:xfrm>
            <a:off x="1111885" y="1373505"/>
            <a:ext cx="3616325" cy="583565"/>
          </a:xfrm>
          <a:prstGeom prst="rect">
            <a:avLst/>
          </a:prstGeom>
          <a:noFill/>
        </p:spPr>
        <p:txBody>
          <a:bodyPr wrap="square" rtlCol="0">
            <a:spAutoFit/>
            <a:scene3d>
              <a:camera prst="orthographicFront"/>
              <a:lightRig rig="threePt" dir="t"/>
            </a:scene3d>
          </a:bodyPr>
          <a:p>
            <a:r>
              <a:rPr lang="en-US" sz="3200" b="1">
                <a:solidFill>
                  <a:schemeClr val="tx1"/>
                </a:solidFill>
                <a:effectLst>
                  <a:outerShdw blurRad="38100" dist="19050" dir="2700000" algn="tl" rotWithShape="0">
                    <a:schemeClr val="dk1">
                      <a:alpha val="40000"/>
                    </a:schemeClr>
                  </a:outerShdw>
                </a:effectLst>
              </a:rPr>
              <a:t>Ý tưởng</a:t>
            </a:r>
            <a:endParaRPr lang="en-US" sz="3200" b="1">
              <a:solidFill>
                <a:schemeClr val="tx1"/>
              </a:solidFill>
              <a:effectLst>
                <a:outerShdw blurRad="38100" dist="19050" dir="2700000" algn="tl" rotWithShape="0">
                  <a:schemeClr val="dk1">
                    <a:alpha val="40000"/>
                  </a:schemeClr>
                </a:outerShdw>
              </a:effectLst>
            </a:endParaRPr>
          </a:p>
        </p:txBody>
      </p:sp>
      <p:sp>
        <p:nvSpPr>
          <p:cNvPr id="6" name="Text Box 5"/>
          <p:cNvSpPr txBox="1"/>
          <p:nvPr/>
        </p:nvSpPr>
        <p:spPr>
          <a:xfrm>
            <a:off x="1883410" y="2025015"/>
            <a:ext cx="8454390" cy="3415030"/>
          </a:xfrm>
          <a:prstGeom prst="rect">
            <a:avLst/>
          </a:prstGeom>
          <a:noFill/>
        </p:spPr>
        <p:txBody>
          <a:bodyPr wrap="square" rtlCol="0">
            <a:spAutoFit/>
          </a:bodyPr>
          <a:p>
            <a:r>
              <a:rPr lang="en-US"/>
              <a:t>Giả sử ta cần tìm cây bao trùm nhỏ nhất của đồ thị G. Thuật toán bao gồm   các bước sau.</a:t>
            </a:r>
            <a:endParaRPr lang="en-US"/>
          </a:p>
          <a:p>
            <a:r>
              <a:rPr lang="en-US"/>
              <a:t>- Khởi tạo rừng F (tập hợp các cây), trong đó mỗi đỉnh của G tạo thành một    cây riêng biệt</a:t>
            </a:r>
            <a:endParaRPr lang="en-US"/>
          </a:p>
          <a:p>
            <a:r>
              <a:rPr lang="en-US"/>
              <a:t>- Khởi tạo tập S chứa tất cả các cạnh của G</a:t>
            </a:r>
            <a:endParaRPr lang="en-US"/>
          </a:p>
          <a:p>
            <a:r>
              <a:rPr lang="en-US"/>
              <a:t>- Chừng nào S còn khác rỗng và F gồm hơn một cây</a:t>
            </a:r>
            <a:endParaRPr lang="en-US"/>
          </a:p>
          <a:p>
            <a:r>
              <a:rPr lang="en-US"/>
              <a:t>  - Xóa cạnh nhỏ nhất trong S</a:t>
            </a:r>
            <a:endParaRPr lang="en-US"/>
          </a:p>
          <a:p>
            <a:r>
              <a:rPr lang="en-US"/>
              <a:t>  - Nếu cạnh đó nối hai cây khác nhau trong F, thì thêm nó vào F và hợp hai  cây kề với nó làm một</a:t>
            </a:r>
            <a:endParaRPr lang="en-US"/>
          </a:p>
          <a:p>
            <a:r>
              <a:rPr lang="en-US"/>
              <a:t>  - Nếu không thì loại bỏ cạnh đó.</a:t>
            </a:r>
            <a:endParaRPr lang="en-US"/>
          </a:p>
          <a:p>
            <a:r>
              <a:rPr lang="en-US"/>
              <a:t>Khi thuật toán kết thúc, rừng chỉ gồm đúng một cây và đó là một cây bao trùm nhỏ nhất của đồ thị G.</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58570" y="544195"/>
            <a:ext cx="3145155" cy="583565"/>
          </a:xfrm>
          <a:prstGeom prst="rect">
            <a:avLst/>
          </a:prstGeom>
          <a:noFill/>
        </p:spPr>
        <p:txBody>
          <a:bodyPr wrap="square" rtlCol="0">
            <a:spAutoFit/>
            <a:scene3d>
              <a:camera prst="orthographicFront"/>
              <a:lightRig rig="threePt" dir="t"/>
            </a:scene3d>
          </a:bodyPr>
          <a:p>
            <a:r>
              <a:rPr lang="en-US" sz="3200" b="1">
                <a:solidFill>
                  <a:schemeClr val="tx1"/>
                </a:solidFill>
                <a:effectLst>
                  <a:outerShdw blurRad="38100" dist="19050" dir="2700000" algn="tl" rotWithShape="0">
                    <a:schemeClr val="dk1">
                      <a:alpha val="40000"/>
                    </a:schemeClr>
                  </a:outerShdw>
                </a:effectLst>
              </a:rPr>
              <a:t>Độ phức tạp</a:t>
            </a:r>
            <a:endParaRPr lang="en-US" sz="3200" b="1">
              <a:solidFill>
                <a:schemeClr val="tx1"/>
              </a:solidFill>
              <a:effectLst>
                <a:outerShdw blurRad="38100" dist="19050" dir="2700000" algn="tl" rotWithShape="0">
                  <a:schemeClr val="dk1">
                    <a:alpha val="40000"/>
                  </a:schemeClr>
                </a:outerShdw>
              </a:effectLst>
            </a:endParaRPr>
          </a:p>
        </p:txBody>
      </p:sp>
      <p:pic>
        <p:nvPicPr>
          <p:cNvPr id="13316" name="Picture 5" descr="D:\아초_C\ah\템플릿작업\템플릿_27\png\09.png"/>
          <p:cNvPicPr>
            <a:picLocks noChangeAspect="1"/>
          </p:cNvPicPr>
          <p:nvPr/>
        </p:nvPicPr>
        <p:blipFill>
          <a:blip r:embed="rId1"/>
          <a:stretch>
            <a:fillRect/>
          </a:stretch>
        </p:blipFill>
        <p:spPr>
          <a:xfrm>
            <a:off x="9840278" y="4760913"/>
            <a:ext cx="2366962" cy="2078037"/>
          </a:xfrm>
          <a:prstGeom prst="rect">
            <a:avLst/>
          </a:prstGeom>
          <a:noFill/>
          <a:ln w="9525">
            <a:noFill/>
          </a:ln>
        </p:spPr>
      </p:pic>
      <p:sp>
        <p:nvSpPr>
          <p:cNvPr id="3" name="Text Box 2"/>
          <p:cNvSpPr txBox="1"/>
          <p:nvPr/>
        </p:nvSpPr>
        <p:spPr>
          <a:xfrm>
            <a:off x="1415415" y="2025015"/>
            <a:ext cx="8952865" cy="2861310"/>
          </a:xfrm>
          <a:prstGeom prst="rect">
            <a:avLst/>
          </a:prstGeom>
          <a:noFill/>
        </p:spPr>
        <p:txBody>
          <a:bodyPr wrap="square" rtlCol="0">
            <a:spAutoFit/>
          </a:bodyPr>
          <a:p>
            <a:r>
              <a:rPr lang="en-US"/>
              <a:t>Nếu E là số cạnh và V là số đỉnh của đồ thị thì thuật toán Kruskal chạy trong thời gian O(E log V).</a:t>
            </a:r>
            <a:endParaRPr lang="en-US"/>
          </a:p>
          <a:p>
            <a:r>
              <a:rPr lang="en-US"/>
              <a:t>Có thể đạt được thời gian này bằng phương pháp sau: sắp xếp tất cả các cạnh    theo trọng số trong thời gian O(E log E). Điều này cho phép thực hiện bước "xóa  cạnh nhỏ nhất trong S" trong thời gian hằng số. Sau đó sử dụng cấu trúc dữ liệu cho các tập hợp không giao nhau để lưu trữ thông tin đỉnh nào nằm ở cây nào    trong F. Ta cần thực hiện O(E) thao tác, hai thao tác 'tìm' và không quá một thao   tác 'hợp' cho mỗi cạnh. Ngay cả những thuật toán đơn giản cho bài toán này,      chẳng hạn hợp bằng trọng số cũng có thể thực hiện O(E) thao tác trong thời gian O(E log V). Vì vậy tổng thời gian là O(E log E) = O(E log V).</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58570" y="544195"/>
            <a:ext cx="3145155" cy="583565"/>
          </a:xfrm>
          <a:prstGeom prst="rect">
            <a:avLst/>
          </a:prstGeom>
          <a:noFill/>
        </p:spPr>
        <p:txBody>
          <a:bodyPr wrap="square" rtlCol="0">
            <a:spAutoFit/>
            <a:scene3d>
              <a:camera prst="orthographicFront"/>
              <a:lightRig rig="threePt" dir="t"/>
            </a:scene3d>
          </a:bodyPr>
          <a:p>
            <a:r>
              <a:rPr lang="en-US" sz="3200" b="1">
                <a:solidFill>
                  <a:schemeClr val="tx1"/>
                </a:solidFill>
                <a:effectLst>
                  <a:outerShdw blurRad="38100" dist="19050" dir="2700000" algn="tl" rotWithShape="0">
                    <a:schemeClr val="dk1">
                      <a:alpha val="40000"/>
                    </a:schemeClr>
                  </a:outerShdw>
                </a:effectLst>
              </a:rPr>
              <a:t>Minh họa</a:t>
            </a:r>
            <a:endParaRPr lang="en-US" sz="3200" b="1">
              <a:solidFill>
                <a:schemeClr val="tx1"/>
              </a:solidFill>
              <a:effectLst>
                <a:outerShdw blurRad="38100" dist="19050" dir="2700000" algn="tl" rotWithShape="0">
                  <a:schemeClr val="dk1">
                    <a:alpha val="40000"/>
                  </a:schemeClr>
                </a:outerShdw>
              </a:effectLst>
            </a:endParaRPr>
          </a:p>
        </p:txBody>
      </p:sp>
      <p:pic>
        <p:nvPicPr>
          <p:cNvPr id="13316" name="Picture 5" descr="D:\아초_C\ah\템플릿작업\템플릿_27\png\09.png"/>
          <p:cNvPicPr>
            <a:picLocks noChangeAspect="1"/>
          </p:cNvPicPr>
          <p:nvPr/>
        </p:nvPicPr>
        <p:blipFill>
          <a:blip r:embed="rId1"/>
          <a:stretch>
            <a:fillRect/>
          </a:stretch>
        </p:blipFill>
        <p:spPr>
          <a:xfrm>
            <a:off x="9840278" y="4760913"/>
            <a:ext cx="2366962" cy="2078037"/>
          </a:xfrm>
          <a:prstGeom prst="rect">
            <a:avLst/>
          </a:prstGeom>
          <a:noFill/>
          <a:ln w="9525">
            <a:noFill/>
          </a:ln>
        </p:spPr>
      </p:pic>
      <p:pic>
        <p:nvPicPr>
          <p:cNvPr id="3" name="Picture 2" descr="1024px-Kruskal_Algorithm_1.svg"/>
          <p:cNvPicPr>
            <a:picLocks noChangeAspect="1"/>
          </p:cNvPicPr>
          <p:nvPr/>
        </p:nvPicPr>
        <p:blipFill>
          <a:blip r:embed="rId2"/>
          <a:stretch>
            <a:fillRect/>
          </a:stretch>
        </p:blipFill>
        <p:spPr>
          <a:xfrm>
            <a:off x="4116070" y="1844675"/>
            <a:ext cx="4086860" cy="3424555"/>
          </a:xfrm>
          <a:prstGeom prst="rect">
            <a:avLst/>
          </a:prstGeom>
        </p:spPr>
      </p:pic>
      <p:pic>
        <p:nvPicPr>
          <p:cNvPr id="4" name="Picture 3" descr="1024px-Kruskal_Algorithm_2.svg"/>
          <p:cNvPicPr>
            <a:picLocks noChangeAspect="1"/>
          </p:cNvPicPr>
          <p:nvPr/>
        </p:nvPicPr>
        <p:blipFill>
          <a:blip r:embed="rId3"/>
          <a:stretch>
            <a:fillRect/>
          </a:stretch>
        </p:blipFill>
        <p:spPr>
          <a:xfrm>
            <a:off x="4043680" y="1809115"/>
            <a:ext cx="4184015" cy="3506470"/>
          </a:xfrm>
          <a:prstGeom prst="rect">
            <a:avLst/>
          </a:prstGeom>
        </p:spPr>
      </p:pic>
      <p:pic>
        <p:nvPicPr>
          <p:cNvPr id="5" name="Picture 4" descr="1024px-Kruskal_Algorithm_3.svg"/>
          <p:cNvPicPr>
            <a:picLocks noChangeAspect="1"/>
          </p:cNvPicPr>
          <p:nvPr/>
        </p:nvPicPr>
        <p:blipFill>
          <a:blip r:embed="rId4"/>
          <a:stretch>
            <a:fillRect/>
          </a:stretch>
        </p:blipFill>
        <p:spPr>
          <a:xfrm>
            <a:off x="4043680" y="1809115"/>
            <a:ext cx="4262120" cy="3571875"/>
          </a:xfrm>
          <a:prstGeom prst="rect">
            <a:avLst/>
          </a:prstGeom>
        </p:spPr>
      </p:pic>
      <p:pic>
        <p:nvPicPr>
          <p:cNvPr id="6" name="Picture 5" descr="1024px-Kruskal_Algorithm_4.svg"/>
          <p:cNvPicPr>
            <a:picLocks noChangeAspect="1"/>
          </p:cNvPicPr>
          <p:nvPr/>
        </p:nvPicPr>
        <p:blipFill>
          <a:blip r:embed="rId5"/>
          <a:stretch>
            <a:fillRect/>
          </a:stretch>
        </p:blipFill>
        <p:spPr>
          <a:xfrm>
            <a:off x="3942080" y="1756410"/>
            <a:ext cx="4387850" cy="3676650"/>
          </a:xfrm>
          <a:prstGeom prst="rect">
            <a:avLst/>
          </a:prstGeom>
        </p:spPr>
      </p:pic>
      <p:pic>
        <p:nvPicPr>
          <p:cNvPr id="7" name="Picture 6" descr="1024px-Kruskal_Algorithm_5.svg"/>
          <p:cNvPicPr>
            <a:picLocks noChangeAspect="1"/>
          </p:cNvPicPr>
          <p:nvPr/>
        </p:nvPicPr>
        <p:blipFill>
          <a:blip r:embed="rId6"/>
          <a:stretch>
            <a:fillRect/>
          </a:stretch>
        </p:blipFill>
        <p:spPr>
          <a:xfrm>
            <a:off x="4100195" y="1809115"/>
            <a:ext cx="4071620" cy="3411855"/>
          </a:xfrm>
          <a:prstGeom prst="rect">
            <a:avLst/>
          </a:prstGeom>
        </p:spPr>
      </p:pic>
      <p:pic>
        <p:nvPicPr>
          <p:cNvPr id="8" name="Picture 7" descr="1024px-Kruskal_Algorithm_6.svg"/>
          <p:cNvPicPr>
            <a:picLocks noChangeAspect="1"/>
          </p:cNvPicPr>
          <p:nvPr/>
        </p:nvPicPr>
        <p:blipFill>
          <a:blip r:embed="rId7"/>
          <a:stretch>
            <a:fillRect/>
          </a:stretch>
        </p:blipFill>
        <p:spPr>
          <a:xfrm>
            <a:off x="4224020" y="1844675"/>
            <a:ext cx="3912235" cy="32785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Picture 2" descr="D:\아초_C\ah\템플릿작업\템플릿_27\png\02.png"/>
          <p:cNvPicPr>
            <a:picLocks noChangeAspect="1"/>
          </p:cNvPicPr>
          <p:nvPr/>
        </p:nvPicPr>
        <p:blipFill>
          <a:blip r:embed="rId1"/>
          <a:srcRect l="7915" t="8777" b="8238"/>
          <a:stretch>
            <a:fillRect/>
          </a:stretch>
        </p:blipFill>
        <p:spPr>
          <a:xfrm>
            <a:off x="3544888" y="1844675"/>
            <a:ext cx="5538787" cy="3744913"/>
          </a:xfrm>
          <a:prstGeom prst="rect">
            <a:avLst/>
          </a:prstGeom>
          <a:noFill/>
          <a:ln w="9525">
            <a:noFill/>
          </a:ln>
        </p:spPr>
      </p:pic>
      <p:sp>
        <p:nvSpPr>
          <p:cNvPr id="6" name="TextBox 5"/>
          <p:cNvSpPr txBox="1"/>
          <p:nvPr/>
        </p:nvSpPr>
        <p:spPr>
          <a:xfrm>
            <a:off x="4538663" y="3486150"/>
            <a:ext cx="3398838" cy="568325"/>
          </a:xfrm>
          <a:prstGeom prst="rect">
            <a:avLst/>
          </a:prstGeom>
          <a:noFill/>
          <a:ln w="9525">
            <a:noFill/>
            <a:miter lim="800000"/>
          </a:ln>
        </p:spPr>
        <p:txBody>
          <a:bodyPr wrap="square">
            <a:spAutoFit/>
          </a:bodyPr>
          <a:lstStyle/>
          <a:p>
            <a:pPr marR="0" algn="ctr" defTabSz="914400" fontAlgn="auto">
              <a:spcBef>
                <a:spcPts val="0"/>
              </a:spcBef>
              <a:spcAft>
                <a:spcPts val="0"/>
              </a:spcAft>
              <a:buClrTx/>
              <a:buSzTx/>
              <a:buFontTx/>
              <a:defRPr/>
            </a:pPr>
            <a:r>
              <a:rPr kumimoji="0" lang="en-US" altLang="ko-KR"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rPr>
              <a:t>Các cách biểu diễn đồ thị trong      chương trình máy tính</a:t>
            </a:r>
            <a:endParaRPr kumimoji="0" lang="en-US" altLang="ko-KR" sz="1550" b="1" kern="1200" cap="none" spc="-20" normalizeH="0" baseline="0" noProof="0" dirty="0" smtClean="0">
              <a:solidFill>
                <a:schemeClr val="accent1">
                  <a:lumMod val="50000"/>
                </a:schemeClr>
              </a:solidFill>
              <a:latin typeface="Arial" panose="020B0604020202020204" pitchFamily="34" charset="0"/>
              <a:ea typeface="Malgun Gothic" panose="020B0503020000020004" charset="-127"/>
              <a:cs typeface="Arial" panose="020B0604020202020204" pitchFamily="34" charset="0"/>
            </a:endParaRPr>
          </a:p>
        </p:txBody>
      </p:sp>
      <p:sp>
        <p:nvSpPr>
          <p:cNvPr id="8" name="TextBox 7"/>
          <p:cNvSpPr txBox="1"/>
          <p:nvPr/>
        </p:nvSpPr>
        <p:spPr>
          <a:xfrm>
            <a:off x="4430713" y="2889250"/>
            <a:ext cx="3614738" cy="660400"/>
          </a:xfrm>
          <a:prstGeom prst="rect">
            <a:avLst/>
          </a:prstGeom>
          <a:noFill/>
        </p:spPr>
        <p:txBody>
          <a:bodyPr wrap="square" rtlCol="0">
            <a:spAutoFit/>
          </a:bodyPr>
          <a:lstStyle/>
          <a:p>
            <a:pPr marR="0" algn="ctr" defTabSz="914400" fontAlgn="auto">
              <a:spcBef>
                <a:spcPts val="0"/>
              </a:spcBef>
              <a:spcAft>
                <a:spcPts val="0"/>
              </a:spcAft>
              <a:buClrTx/>
              <a:buSzTx/>
              <a:buFontTx/>
              <a:defRPr/>
            </a:pPr>
            <a:r>
              <a:rPr kumimoji="0" lang="en-US" altLang="ko-KR" sz="3700" b="1" kern="1200" cap="none" spc="-100" normalizeH="0" baseline="0" noProof="0" dirty="0" smtClean="0">
                <a:latin typeface="Arial" panose="020B0604020202020204" pitchFamily="34" charset="0"/>
                <a:ea typeface="HY견고딕" pitchFamily="18" charset="-127"/>
                <a:cs typeface="Arial" panose="020B0604020202020204" pitchFamily="34" charset="0"/>
              </a:rPr>
              <a:t>I. Đồ thị</a:t>
            </a:r>
            <a:endParaRPr kumimoji="0" lang="en-US" altLang="ko-KR" sz="3700" b="1" kern="1200" cap="none" spc="-100" normalizeH="0" baseline="0" noProof="0" dirty="0" smtClean="0">
              <a:latin typeface="Arial" panose="020B0604020202020204" pitchFamily="34" charset="0"/>
              <a:ea typeface="HY견고딕" pitchFamily="18" charset="-127"/>
              <a:cs typeface="Arial" panose="020B0604020202020204" pitchFamily="34" charset="0"/>
            </a:endParaRPr>
          </a:p>
        </p:txBody>
      </p:sp>
      <p:pic>
        <p:nvPicPr>
          <p:cNvPr id="9222" name="Picture 2" descr="D:\아초_C\ah\템플릿작업\템플릿_27\png\03.png"/>
          <p:cNvPicPr>
            <a:picLocks noChangeAspect="1"/>
          </p:cNvPicPr>
          <p:nvPr/>
        </p:nvPicPr>
        <p:blipFill>
          <a:blip r:embed="rId2"/>
          <a:srcRect t="50000" b="12288"/>
          <a:stretch>
            <a:fillRect/>
          </a:stretch>
        </p:blipFill>
        <p:spPr>
          <a:xfrm>
            <a:off x="1524000" y="0"/>
            <a:ext cx="9144000" cy="944563"/>
          </a:xfrm>
          <a:prstGeom prst="rect">
            <a:avLst/>
          </a:prstGeom>
          <a:noFill/>
          <a:ln w="9525">
            <a:noFill/>
          </a:ln>
        </p:spPr>
      </p:pic>
      <p:pic>
        <p:nvPicPr>
          <p:cNvPr id="9223" name="Picture 5" descr="D:\아초_C\ah\템플릿작업\템플릿_27\png\09.png"/>
          <p:cNvPicPr>
            <a:picLocks noChangeAspect="1"/>
          </p:cNvPicPr>
          <p:nvPr/>
        </p:nvPicPr>
        <p:blipFill>
          <a:blip r:embed="rId3"/>
          <a:stretch>
            <a:fillRect/>
          </a:stretch>
        </p:blipFill>
        <p:spPr>
          <a:xfrm>
            <a:off x="8724900" y="4473575"/>
            <a:ext cx="1508125" cy="1325563"/>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22" name="Picture 2" descr="D:\아초_C\ah\템플릿작업\템플릿_27\png\03.png"/>
          <p:cNvPicPr>
            <a:picLocks noChangeAspect="1"/>
          </p:cNvPicPr>
          <p:nvPr/>
        </p:nvPicPr>
        <p:blipFill>
          <a:blip r:embed="rId1"/>
          <a:srcRect t="50000" b="12288"/>
          <a:stretch>
            <a:fillRect/>
          </a:stretch>
        </p:blipFill>
        <p:spPr>
          <a:xfrm>
            <a:off x="1524000" y="0"/>
            <a:ext cx="9144000" cy="944563"/>
          </a:xfrm>
          <a:prstGeom prst="rect">
            <a:avLst/>
          </a:prstGeom>
          <a:noFill/>
          <a:ln w="9525">
            <a:noFill/>
          </a:ln>
        </p:spPr>
      </p:pic>
      <p:pic>
        <p:nvPicPr>
          <p:cNvPr id="13323" name="Picture 4" descr="D:\아초_C\ah\템플릿작업\템플릿_27\png\10.png"/>
          <p:cNvPicPr>
            <a:picLocks noChangeAspect="1"/>
          </p:cNvPicPr>
          <p:nvPr/>
        </p:nvPicPr>
        <p:blipFill>
          <a:blip r:embed="rId2"/>
          <a:stretch>
            <a:fillRect/>
          </a:stretch>
        </p:blipFill>
        <p:spPr>
          <a:xfrm>
            <a:off x="9624695" y="4940618"/>
            <a:ext cx="2195513" cy="1763712"/>
          </a:xfrm>
          <a:prstGeom prst="rect">
            <a:avLst/>
          </a:prstGeom>
          <a:noFill/>
          <a:ln w="9525">
            <a:noFill/>
          </a:ln>
        </p:spPr>
      </p:pic>
      <p:sp>
        <p:nvSpPr>
          <p:cNvPr id="2" name="Text Box 1"/>
          <p:cNvSpPr txBox="1"/>
          <p:nvPr/>
        </p:nvSpPr>
        <p:spPr>
          <a:xfrm>
            <a:off x="1307465" y="1022350"/>
            <a:ext cx="4024630" cy="583565"/>
          </a:xfrm>
          <a:prstGeom prst="rect">
            <a:avLst/>
          </a:prstGeom>
          <a:noFill/>
        </p:spPr>
        <p:txBody>
          <a:bodyPr wrap="square" rtlCol="0">
            <a:spAutoFit/>
            <a:scene3d>
              <a:camera prst="orthographicFront"/>
              <a:lightRig rig="threePt" dir="t"/>
            </a:scene3d>
          </a:bodyPr>
          <a:p>
            <a:r>
              <a:rPr lang="en-US" sz="3200" b="1">
                <a:solidFill>
                  <a:schemeClr val="tx1"/>
                </a:solidFill>
                <a:effectLst>
                  <a:outerShdw blurRad="38100" dist="19050" dir="2700000" algn="tl" rotWithShape="0">
                    <a:schemeClr val="dk1">
                      <a:alpha val="40000"/>
                    </a:schemeClr>
                  </a:outerShdw>
                </a:effectLst>
              </a:rPr>
              <a:t>Ưu và nhược điểm</a:t>
            </a:r>
            <a:endParaRPr lang="en-US" sz="3200" b="1">
              <a:solidFill>
                <a:schemeClr val="tx1"/>
              </a:solidFill>
              <a:effectLst>
                <a:outerShdw blurRad="38100" dist="19050" dir="2700000" algn="tl" rotWithShape="0">
                  <a:schemeClr val="dk1">
                    <a:alpha val="40000"/>
                  </a:schemeClr>
                </a:outerShdw>
              </a:effectLst>
            </a:endParaRPr>
          </a:p>
        </p:txBody>
      </p:sp>
      <p:sp>
        <p:nvSpPr>
          <p:cNvPr id="3" name="Text Box 2"/>
          <p:cNvSpPr txBox="1"/>
          <p:nvPr/>
        </p:nvSpPr>
        <p:spPr>
          <a:xfrm>
            <a:off x="1834515" y="2164715"/>
            <a:ext cx="2209165" cy="368300"/>
          </a:xfrm>
          <a:prstGeom prst="rect">
            <a:avLst/>
          </a:prstGeom>
          <a:noFill/>
        </p:spPr>
        <p:txBody>
          <a:bodyPr wrap="square" rtlCol="0">
            <a:spAutoFit/>
          </a:bodyPr>
          <a:p>
            <a:r>
              <a:rPr lang="en-US" b="1"/>
              <a:t>Ưu điểm</a:t>
            </a:r>
            <a:endParaRPr lang="en-US" b="1"/>
          </a:p>
        </p:txBody>
      </p:sp>
      <p:sp>
        <p:nvSpPr>
          <p:cNvPr id="4" name="Text Box 3"/>
          <p:cNvSpPr txBox="1"/>
          <p:nvPr/>
        </p:nvSpPr>
        <p:spPr>
          <a:xfrm>
            <a:off x="1955800" y="2708910"/>
            <a:ext cx="8477250" cy="645160"/>
          </a:xfrm>
          <a:prstGeom prst="rect">
            <a:avLst/>
          </a:prstGeom>
          <a:noFill/>
        </p:spPr>
        <p:txBody>
          <a:bodyPr wrap="square" rtlCol="0">
            <a:spAutoFit/>
          </a:bodyPr>
          <a:p>
            <a:r>
              <a:rPr lang="en-US"/>
              <a:t>Đối với đồ thị có nhiều đỉnh thì thuật toán Kruskal chiếm ưu thế về tốc độ</a:t>
            </a:r>
            <a:endParaRPr lang="en-US"/>
          </a:p>
          <a:p>
            <a:r>
              <a:rPr lang="en-US"/>
              <a:t>Giải được cả khi đồ thị không liên thông</a:t>
            </a:r>
            <a:endParaRPr lang="en-US"/>
          </a:p>
        </p:txBody>
      </p:sp>
      <p:sp>
        <p:nvSpPr>
          <p:cNvPr id="5" name="Text Box 4"/>
          <p:cNvSpPr txBox="1"/>
          <p:nvPr/>
        </p:nvSpPr>
        <p:spPr>
          <a:xfrm>
            <a:off x="1834515" y="3573145"/>
            <a:ext cx="2209165" cy="368300"/>
          </a:xfrm>
          <a:prstGeom prst="rect">
            <a:avLst/>
          </a:prstGeom>
          <a:noFill/>
        </p:spPr>
        <p:txBody>
          <a:bodyPr wrap="square" rtlCol="0">
            <a:spAutoFit/>
          </a:bodyPr>
          <a:p>
            <a:r>
              <a:rPr lang="en-US" b="1"/>
              <a:t>Nhược điểm</a:t>
            </a:r>
            <a:endParaRPr lang="en-US" b="1"/>
          </a:p>
        </p:txBody>
      </p:sp>
      <p:sp>
        <p:nvSpPr>
          <p:cNvPr id="6" name="Text Box 5"/>
          <p:cNvSpPr txBox="1"/>
          <p:nvPr/>
        </p:nvSpPr>
        <p:spPr>
          <a:xfrm>
            <a:off x="1955800" y="4364990"/>
            <a:ext cx="8653145" cy="368300"/>
          </a:xfrm>
          <a:prstGeom prst="rect">
            <a:avLst/>
          </a:prstGeom>
          <a:noFill/>
        </p:spPr>
        <p:txBody>
          <a:bodyPr wrap="square" rtlCol="0">
            <a:spAutoFit/>
          </a:bodyPr>
          <a:p>
            <a:r>
              <a:rPr lang="en-US"/>
              <a:t>Cài đặt khó khăn do phải kiểm tra xem cạnh có nằm trong chu trình hay không</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473200" y="729615"/>
            <a:ext cx="6175375" cy="583565"/>
          </a:xfrm>
          <a:prstGeom prst="rect">
            <a:avLst/>
          </a:prstGeom>
          <a:noFill/>
        </p:spPr>
        <p:txBody>
          <a:bodyPr wrap="square" rtlCol="0">
            <a:spAutoFit/>
            <a:scene3d>
              <a:camera prst="orthographicFront"/>
              <a:lightRig rig="threePt" dir="t"/>
            </a:scene3d>
          </a:bodyPr>
          <a:p>
            <a:r>
              <a:rPr lang="en-US" sz="3200" b="1">
                <a:solidFill>
                  <a:schemeClr val="tx1"/>
                </a:solidFill>
                <a:effectLst>
                  <a:outerShdw blurRad="38100" dist="19050" dir="2700000" algn="tl" rotWithShape="0">
                    <a:schemeClr val="dk1">
                      <a:alpha val="40000"/>
                    </a:schemeClr>
                  </a:outerShdw>
                </a:effectLst>
              </a:rPr>
              <a:t>Nguồn tài liệu tham khảo</a:t>
            </a:r>
            <a:endParaRPr lang="en-US" sz="3200" b="1">
              <a:solidFill>
                <a:schemeClr val="tx1"/>
              </a:solidFill>
              <a:effectLst>
                <a:outerShdw blurRad="38100" dist="19050" dir="2700000" algn="tl" rotWithShape="0">
                  <a:schemeClr val="dk1">
                    <a:alpha val="40000"/>
                  </a:schemeClr>
                </a:outerShdw>
              </a:effectLst>
            </a:endParaRPr>
          </a:p>
        </p:txBody>
      </p:sp>
      <p:sp>
        <p:nvSpPr>
          <p:cNvPr id="3" name="Text Box 2"/>
          <p:cNvSpPr txBox="1"/>
          <p:nvPr/>
        </p:nvSpPr>
        <p:spPr>
          <a:xfrm>
            <a:off x="839470" y="1412875"/>
            <a:ext cx="10892155" cy="3415030"/>
          </a:xfrm>
          <a:prstGeom prst="rect">
            <a:avLst/>
          </a:prstGeom>
          <a:noFill/>
        </p:spPr>
        <p:txBody>
          <a:bodyPr wrap="square" rtlCol="0">
            <a:spAutoFit/>
          </a:bodyPr>
          <a:p>
            <a:r>
              <a:rPr lang="en-US"/>
              <a:t>https://www.slideshare.net/TieuCom8800/l-40456453</a:t>
            </a:r>
            <a:endParaRPr lang="en-US"/>
          </a:p>
          <a:p>
            <a:endParaRPr lang="en-US"/>
          </a:p>
          <a:p>
            <a:r>
              <a:rPr lang="en-US"/>
              <a:t>https://vi.wikipedia.org/wiki/L%C3%BD_thuy%E1%BA%BFt_%C4%91%E1%BB%93_th%E1%BB%8B</a:t>
            </a:r>
            <a:endParaRPr lang="en-US"/>
          </a:p>
          <a:p>
            <a:endParaRPr lang="en-US"/>
          </a:p>
          <a:p>
            <a:r>
              <a:rPr lang="en-US"/>
              <a:t>https://vi.mathigon.org/course/graph-theory/applications</a:t>
            </a:r>
            <a:endParaRPr lang="en-US"/>
          </a:p>
          <a:p>
            <a:endParaRPr lang="en-US"/>
          </a:p>
          <a:p>
            <a:r>
              <a:rPr lang="en-US"/>
              <a:t>https://vi.wikipedia.org/wiki/C%C3%A2y_t%E1%BB%91i_%C4%91%E1%BA%A1i</a:t>
            </a:r>
            <a:endParaRPr lang="en-US"/>
          </a:p>
          <a:p>
            <a:endParaRPr lang="en-US"/>
          </a:p>
          <a:p>
            <a:r>
              <a:rPr lang="en-US"/>
              <a:t>https://vietcodes.github.io/algo/mst</a:t>
            </a:r>
            <a:endParaRPr lang="en-US"/>
          </a:p>
          <a:p>
            <a:endParaRPr lang="en-US"/>
          </a:p>
          <a:p>
            <a:r>
              <a:rPr lang="en-US"/>
              <a:t>https://www.baeldung.com/cs/kruskals-vs-prims-algorithm#:~:text=The%20advantage%20of%20Prim's%20algorithm,with%20the%20same%20weight%20occur.</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4" name="Picture 2" descr="D:\아초_C\ah\템플릿작업\템플릿_27\png\02.png"/>
          <p:cNvPicPr>
            <a:picLocks noChangeAspect="1"/>
          </p:cNvPicPr>
          <p:nvPr/>
        </p:nvPicPr>
        <p:blipFill>
          <a:blip r:embed="rId1"/>
          <a:srcRect l="7915" t="8777" b="8238"/>
          <a:stretch>
            <a:fillRect/>
          </a:stretch>
        </p:blipFill>
        <p:spPr>
          <a:xfrm>
            <a:off x="2639695" y="1120140"/>
            <a:ext cx="6835775" cy="4617085"/>
          </a:xfrm>
          <a:prstGeom prst="rect">
            <a:avLst/>
          </a:prstGeom>
          <a:noFill/>
          <a:ln w="9525">
            <a:noFill/>
          </a:ln>
        </p:spPr>
      </p:pic>
      <p:sp>
        <p:nvSpPr>
          <p:cNvPr id="2" name="Text Box 1"/>
          <p:cNvSpPr txBox="1"/>
          <p:nvPr/>
        </p:nvSpPr>
        <p:spPr>
          <a:xfrm>
            <a:off x="4836160" y="2924810"/>
            <a:ext cx="2406650" cy="706755"/>
          </a:xfrm>
          <a:prstGeom prst="rect">
            <a:avLst/>
          </a:prstGeom>
          <a:noFill/>
        </p:spPr>
        <p:txBody>
          <a:bodyPr wrap="square" rtlCol="0">
            <a:spAutoFit/>
          </a:bodyPr>
          <a:p>
            <a:pPr algn="ctr"/>
            <a:r>
              <a:rPr lang="en-US" sz="4000" b="1">
                <a:solidFill>
                  <a:schemeClr val="tx1"/>
                </a:solidFill>
                <a:effectLst>
                  <a:outerShdw blurRad="38100" dist="19050" dir="2700000" algn="tl" rotWithShape="0">
                    <a:schemeClr val="dk1">
                      <a:alpha val="40000"/>
                    </a:schemeClr>
                  </a:outerShdw>
                </a:effectLst>
              </a:rPr>
              <a:t>Q &amp; A</a:t>
            </a:r>
            <a:endParaRPr lang="en-US" sz="4000" b="1">
              <a:solidFill>
                <a:schemeClr val="tx1"/>
              </a:solidFill>
              <a:effectLst>
                <a:outerShdw blurRad="38100" dist="19050" dir="2700000" algn="tl" rotWithShape="0">
                  <a:schemeClr val="dk1">
                    <a:alpha val="40000"/>
                  </a:schemeClr>
                </a:outerShdw>
              </a:effectLst>
            </a:endParaRPr>
          </a:p>
        </p:txBody>
      </p:sp>
      <p:pic>
        <p:nvPicPr>
          <p:cNvPr id="12292" name="Picture 5" descr="D:\아초_C\ah\템플릿작업\템플릿_27\png\09.png"/>
          <p:cNvPicPr>
            <a:picLocks noChangeAspect="1"/>
          </p:cNvPicPr>
          <p:nvPr/>
        </p:nvPicPr>
        <p:blipFill>
          <a:blip r:embed="rId2"/>
          <a:stretch>
            <a:fillRect/>
          </a:stretch>
        </p:blipFill>
        <p:spPr>
          <a:xfrm>
            <a:off x="8724900" y="4473575"/>
            <a:ext cx="1508125" cy="1325563"/>
          </a:xfrm>
          <a:prstGeom prst="rect">
            <a:avLst/>
          </a:prstGeom>
          <a:noFill/>
          <a:ln w="9525">
            <a:noFill/>
          </a:ln>
        </p:spPr>
      </p:pic>
      <p:pic>
        <p:nvPicPr>
          <p:cNvPr id="3" name="Picture 5" descr="D:\아초_C\ah\템플릿작업\템플릿_27\png\09.png"/>
          <p:cNvPicPr>
            <a:picLocks noChangeAspect="1"/>
          </p:cNvPicPr>
          <p:nvPr/>
        </p:nvPicPr>
        <p:blipFill>
          <a:blip r:embed="rId2"/>
          <a:stretch>
            <a:fillRect/>
          </a:stretch>
        </p:blipFill>
        <p:spPr>
          <a:xfrm>
            <a:off x="1775460" y="908685"/>
            <a:ext cx="1508125" cy="1325563"/>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27" name="Picture 3" descr="D:\아초_C\ah\템플릿작업\템플릿_27\png\16.png"/>
          <p:cNvPicPr>
            <a:picLocks noChangeAspect="1"/>
          </p:cNvPicPr>
          <p:nvPr/>
        </p:nvPicPr>
        <p:blipFill>
          <a:blip r:embed="rId1"/>
          <a:stretch>
            <a:fillRect/>
          </a:stretch>
        </p:blipFill>
        <p:spPr>
          <a:xfrm>
            <a:off x="3863975" y="1744345"/>
            <a:ext cx="4493895" cy="3369945"/>
          </a:xfrm>
          <a:prstGeom prst="rect">
            <a:avLst/>
          </a:prstGeom>
          <a:noFill/>
          <a:ln w="9525">
            <a:noFill/>
          </a:ln>
        </p:spPr>
      </p:pic>
      <p:sp>
        <p:nvSpPr>
          <p:cNvPr id="2" name="Text Box 1"/>
          <p:cNvSpPr txBox="1"/>
          <p:nvPr/>
        </p:nvSpPr>
        <p:spPr>
          <a:xfrm>
            <a:off x="5118735" y="3032760"/>
            <a:ext cx="1953895" cy="829945"/>
          </a:xfrm>
          <a:prstGeom prst="rect">
            <a:avLst/>
          </a:prstGeom>
          <a:noFill/>
        </p:spPr>
        <p:txBody>
          <a:bodyPr wrap="square" rtlCol="0">
            <a:spAutoFit/>
          </a:bodyPr>
          <a:p>
            <a:r>
              <a:rPr lang="en-US" sz="4800" b="1">
                <a:solidFill>
                  <a:schemeClr val="tx1"/>
                </a:solidFill>
                <a:effectLst>
                  <a:outerShdw blurRad="38100" dist="19050" dir="2700000" algn="tl" rotWithShape="0">
                    <a:schemeClr val="dk1">
                      <a:alpha val="40000"/>
                    </a:schemeClr>
                  </a:outerShdw>
                </a:effectLst>
              </a:rPr>
              <a:t>Demo</a:t>
            </a:r>
            <a:endParaRPr lang="en-US" sz="4800" b="1">
              <a:solidFill>
                <a:schemeClr val="tx1"/>
              </a:solidFill>
              <a:effectLst>
                <a:outerShdw blurRad="38100" dist="19050" dir="2700000" algn="tl" rotWithShape="0">
                  <a:schemeClr val="dk1">
                    <a:alpha val="40000"/>
                  </a:schemeClr>
                </a:outerShdw>
              </a:effectLst>
            </a:endParaRPr>
          </a:p>
        </p:txBody>
      </p:sp>
      <p:pic>
        <p:nvPicPr>
          <p:cNvPr id="13323" name="Picture 4" descr="D:\아초_C\ah\템플릿작업\템플릿_27\png\10.png"/>
          <p:cNvPicPr>
            <a:picLocks noChangeAspect="1"/>
          </p:cNvPicPr>
          <p:nvPr/>
        </p:nvPicPr>
        <p:blipFill>
          <a:blip r:embed="rId2"/>
          <a:stretch>
            <a:fillRect/>
          </a:stretch>
        </p:blipFill>
        <p:spPr>
          <a:xfrm>
            <a:off x="3180080" y="4509135"/>
            <a:ext cx="1408430" cy="1130935"/>
          </a:xfrm>
          <a:prstGeom prst="rect">
            <a:avLst/>
          </a:prstGeom>
          <a:noFill/>
          <a:ln w="9525">
            <a:noFill/>
          </a:ln>
        </p:spPr>
      </p:pic>
      <p:pic>
        <p:nvPicPr>
          <p:cNvPr id="13318" name="Picture 3" descr="D:\아초_C\ah\템플릿작업\템플릿_27\png\14.png"/>
          <p:cNvPicPr>
            <a:picLocks noChangeAspect="1"/>
          </p:cNvPicPr>
          <p:nvPr/>
        </p:nvPicPr>
        <p:blipFill>
          <a:blip r:embed="rId3"/>
          <a:srcRect t="3104" r="16449" b="15086"/>
          <a:stretch>
            <a:fillRect/>
          </a:stretch>
        </p:blipFill>
        <p:spPr>
          <a:xfrm>
            <a:off x="7860030" y="440690"/>
            <a:ext cx="1329055" cy="1370330"/>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90" name="Picture 2" descr="D:\아초_C\ah\템플릿작업\템플릿_27\png\02.png"/>
          <p:cNvPicPr>
            <a:picLocks noChangeAspect="1"/>
          </p:cNvPicPr>
          <p:nvPr/>
        </p:nvPicPr>
        <p:blipFill>
          <a:blip r:embed="rId1"/>
          <a:srcRect l="7915" t="8777" b="8238"/>
          <a:stretch>
            <a:fillRect/>
          </a:stretch>
        </p:blipFill>
        <p:spPr>
          <a:xfrm>
            <a:off x="3544888" y="1844675"/>
            <a:ext cx="5538787" cy="3744913"/>
          </a:xfrm>
          <a:prstGeom prst="rect">
            <a:avLst/>
          </a:prstGeom>
          <a:noFill/>
          <a:ln w="9525">
            <a:noFill/>
          </a:ln>
        </p:spPr>
      </p:pic>
      <p:pic>
        <p:nvPicPr>
          <p:cNvPr id="12291" name="Picture 2" descr="D:\아초_C\ah\템플릿작업\템플릿_27\png\03.png"/>
          <p:cNvPicPr>
            <a:picLocks noChangeAspect="1"/>
          </p:cNvPicPr>
          <p:nvPr/>
        </p:nvPicPr>
        <p:blipFill>
          <a:blip r:embed="rId2"/>
          <a:srcRect t="50000" b="12288"/>
          <a:stretch>
            <a:fillRect/>
          </a:stretch>
        </p:blipFill>
        <p:spPr>
          <a:xfrm>
            <a:off x="1524000" y="0"/>
            <a:ext cx="9144000" cy="944563"/>
          </a:xfrm>
          <a:prstGeom prst="rect">
            <a:avLst/>
          </a:prstGeom>
          <a:noFill/>
          <a:ln w="9525">
            <a:noFill/>
          </a:ln>
        </p:spPr>
      </p:pic>
      <p:pic>
        <p:nvPicPr>
          <p:cNvPr id="12292" name="Picture 5" descr="D:\아초_C\ah\템플릿작업\템플릿_27\png\09.png"/>
          <p:cNvPicPr>
            <a:picLocks noChangeAspect="1"/>
          </p:cNvPicPr>
          <p:nvPr/>
        </p:nvPicPr>
        <p:blipFill>
          <a:blip r:embed="rId3"/>
          <a:stretch>
            <a:fillRect/>
          </a:stretch>
        </p:blipFill>
        <p:spPr>
          <a:xfrm>
            <a:off x="8724900" y="4473575"/>
            <a:ext cx="1508125" cy="1325563"/>
          </a:xfrm>
          <a:prstGeom prst="rect">
            <a:avLst/>
          </a:prstGeom>
          <a:noFill/>
          <a:ln w="9525">
            <a:noFill/>
          </a:ln>
        </p:spPr>
      </p:pic>
      <p:sp>
        <p:nvSpPr>
          <p:cNvPr id="3" name="직사각형 37"/>
          <p:cNvSpPr>
            <a:spLocks noChangeArrowheads="1"/>
          </p:cNvSpPr>
          <p:nvPr/>
        </p:nvSpPr>
        <p:spPr bwMode="auto">
          <a:xfrm>
            <a:off x="4295458" y="3572828"/>
            <a:ext cx="4343400" cy="329565"/>
          </a:xfrm>
          <a:prstGeom prst="rect">
            <a:avLst/>
          </a:prstGeom>
          <a:noFill/>
          <a:ln w="9525">
            <a:noFill/>
            <a:miter lim="800000"/>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550" b="1" i="0" u="none" strike="noStrike" kern="1200" cap="none" spc="-20" normalizeH="0" baseline="0" noProof="0" dirty="0" smtClean="0">
                <a:ln>
                  <a:noFill/>
                </a:ln>
                <a:solidFill>
                  <a:schemeClr val="accent1">
                    <a:lumMod val="50000"/>
                  </a:schemeClr>
                </a:solidFill>
                <a:effectLst/>
                <a:uLnTx/>
                <a:uFillTx/>
                <a:latin typeface="Arial" panose="020B0604020202020204" pitchFamily="34" charset="0"/>
                <a:ea typeface="Malgun Gothic" panose="020B0503020000020004" charset="-127"/>
                <a:cs typeface="Arial" panose="020B0604020202020204" pitchFamily="34" charset="0"/>
              </a:rPr>
              <a:t>Cảm ơn thầy cô và các bạn đã lắng nghe</a:t>
            </a:r>
            <a:endParaRPr kumimoji="0" lang="ko-KR" altLang="en-US" sz="1550" b="1" i="0" u="none" strike="noStrike" kern="1200" cap="none" spc="-20" normalizeH="0" baseline="0" noProof="0" dirty="0">
              <a:ln>
                <a:noFill/>
              </a:ln>
              <a:solidFill>
                <a:schemeClr val="accent1">
                  <a:lumMod val="50000"/>
                </a:schemeClr>
              </a:solidFill>
              <a:effectLst/>
              <a:uLnTx/>
              <a:uFillTx/>
              <a:latin typeface="Arial" panose="020B0604020202020204" pitchFamily="34" charset="0"/>
              <a:ea typeface="Malgun Gothic" panose="020B0503020000020004" charset="-127"/>
              <a:cs typeface="Arial" panose="020B0604020202020204" pitchFamily="34" charset="0"/>
            </a:endParaRPr>
          </a:p>
        </p:txBody>
      </p:sp>
      <p:sp>
        <p:nvSpPr>
          <p:cNvPr id="4" name="TextBox 3"/>
          <p:cNvSpPr txBox="1"/>
          <p:nvPr/>
        </p:nvSpPr>
        <p:spPr>
          <a:xfrm>
            <a:off x="4529138" y="2924175"/>
            <a:ext cx="3328988" cy="768350"/>
          </a:xfrm>
          <a:prstGeom prst="rect">
            <a:avLst/>
          </a:prstGeom>
          <a:noFill/>
        </p:spPr>
        <p:txBody>
          <a:bodyPr wrap="square" rtlCol="0">
            <a:spAutoFit/>
          </a:bodyPr>
          <a:lstStyle/>
          <a:p>
            <a:pPr marR="0" defTabSz="914400" fontAlgn="auto">
              <a:spcBef>
                <a:spcPts val="0"/>
              </a:spcBef>
              <a:spcAft>
                <a:spcPts val="0"/>
              </a:spcAft>
              <a:buClrTx/>
              <a:buSzTx/>
              <a:buFontTx/>
              <a:defRPr/>
            </a:pPr>
            <a:r>
              <a:rPr kumimoji="0" lang="en-US" altLang="ko-KR" sz="4400" b="1" kern="1200" cap="none" spc="-150" normalizeH="0" baseline="0" noProof="0" dirty="0" smtClean="0">
                <a:latin typeface="Arial" panose="020B0604020202020204" pitchFamily="34" charset="0"/>
                <a:ea typeface="HY견고딕" pitchFamily="18" charset="-127"/>
                <a:cs typeface="Arial" panose="020B0604020202020204" pitchFamily="34" charset="0"/>
              </a:rPr>
              <a:t>THANK YOU</a:t>
            </a:r>
            <a:endParaRPr kumimoji="0" lang="ko-KR" altLang="en-US" sz="4400" b="1" kern="1200" cap="none" spc="-150" normalizeH="0" baseline="0" noProof="0" dirty="0">
              <a:latin typeface="Arial" panose="020B0604020202020204" pitchFamily="34" charset="0"/>
              <a:ea typeface="HY견고딕" pitchFamily="18" charset="-127"/>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3" descr="D:\아초_C\ah\템플릿작업\템플릿_27\png\16.png"/>
          <p:cNvPicPr>
            <a:picLocks noChangeAspect="1"/>
          </p:cNvPicPr>
          <p:nvPr/>
        </p:nvPicPr>
        <p:blipFill>
          <a:blip r:embed="rId1"/>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1383665" cy="583565"/>
          </a:xfrm>
          <a:prstGeom prst="rect">
            <a:avLst/>
          </a:prstGeom>
          <a:noFill/>
          <a:ln w="9525">
            <a:noFill/>
          </a:ln>
        </p:spPr>
        <p:txBody>
          <a:bodyPr wrap="none">
            <a:spAutoFit/>
          </a:bodyPr>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Đồ Thị</a:t>
            </a:r>
            <a:endPar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endParaRPr>
          </a:p>
        </p:txBody>
      </p:sp>
      <p:sp>
        <p:nvSpPr>
          <p:cNvPr id="2" name="Text Box 1"/>
          <p:cNvSpPr txBox="1"/>
          <p:nvPr/>
        </p:nvSpPr>
        <p:spPr>
          <a:xfrm>
            <a:off x="2296795" y="944880"/>
            <a:ext cx="3457575" cy="398780"/>
          </a:xfrm>
          <a:prstGeom prst="rect">
            <a:avLst/>
          </a:prstGeom>
          <a:noFill/>
        </p:spPr>
        <p:txBody>
          <a:bodyPr wrap="square" rtlCol="0">
            <a:spAutoFit/>
          </a:bodyPr>
          <a:p>
            <a:r>
              <a:rPr lang="en-US" sz="2000" b="1">
                <a:solidFill>
                  <a:schemeClr val="tx1"/>
                </a:solidFill>
                <a:effectLst>
                  <a:outerShdw blurRad="38100" dist="19050" dir="2700000" algn="tl" rotWithShape="0">
                    <a:schemeClr val="dk1">
                      <a:alpha val="40000"/>
                    </a:schemeClr>
                  </a:outerShdw>
                </a:effectLst>
              </a:rPr>
              <a:t>Lịch sử</a:t>
            </a:r>
            <a:endParaRPr lang="en-US" sz="2000" b="1">
              <a:solidFill>
                <a:schemeClr val="tx1"/>
              </a:solidFill>
              <a:effectLst>
                <a:outerShdw blurRad="38100" dist="19050" dir="2700000" algn="tl" rotWithShape="0">
                  <a:schemeClr val="dk1">
                    <a:alpha val="40000"/>
                  </a:schemeClr>
                </a:outerShdw>
              </a:effectLst>
            </a:endParaRPr>
          </a:p>
        </p:txBody>
      </p:sp>
      <p:sp>
        <p:nvSpPr>
          <p:cNvPr id="3" name="Text Box 2"/>
          <p:cNvSpPr txBox="1"/>
          <p:nvPr/>
        </p:nvSpPr>
        <p:spPr>
          <a:xfrm>
            <a:off x="2296795" y="1557020"/>
            <a:ext cx="7598410" cy="3784600"/>
          </a:xfrm>
          <a:prstGeom prst="rect">
            <a:avLst/>
          </a:prstGeom>
          <a:noFill/>
        </p:spPr>
        <p:txBody>
          <a:bodyPr wrap="square" rtlCol="0">
            <a:spAutoFit/>
          </a:bodyPr>
          <a:p>
            <a:pPr algn="l"/>
            <a:r>
              <a:rPr lang="en-US" sz="2000">
                <a:latin typeface="Times New Roman" panose="02020603050405020304" charset="0"/>
                <a:cs typeface="Times New Roman" panose="02020603050405020304" charset="0"/>
              </a:rPr>
              <a:t>- Một trong những kết quả đầu tiên trong lý thuyết đồ thị xuất hiện trong bài báo của Leonhard Euler về Bảy cây cầu ở Königsberg, xuất bản năm 1736.</a:t>
            </a:r>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 Năm 1845, Gustav Kirchhoff đưa ra Định luật Kirchhoff cho mạch      điện để tính điện thế và cường độ dòng điện trong mạch điện.</a:t>
            </a:r>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rPr>
              <a:t>- Năm 1852 Francis Guthrie đưa ra bài toán bốn màu về vấn đề liệu chỉ với bốn màu có thể tô màu một bản đồ bất kì sao cho không có hai nước nào cùng biên giới được tô cùng màu. Bài toán này được xem như đã     khai sinh ra lý thuyết đồ thị, và chỉ được giải sau một thế kỉ vào năm     1976 bởi Kenneth Appel và Wolfgang Haken. Trong khi cố gắng giải     quyết bài toán này, các nhà toán học đã phát minh ra nhiều thuật ngữ và khái niệm nền tảng cho lý thuyết đồ thị.</a:t>
            </a:r>
            <a:endParaRPr lang="en-US" sz="200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3320" y="836930"/>
            <a:ext cx="2379345" cy="583565"/>
          </a:xfrm>
          <a:prstGeom prst="rect">
            <a:avLst/>
          </a:prstGeom>
          <a:noFill/>
        </p:spPr>
        <p:txBody>
          <a:bodyPr wrap="square" rtlCol="0">
            <a:spAutoFit/>
          </a:bodyPr>
          <a:p>
            <a:r>
              <a:rPr lang="en-US" sz="3200" b="1">
                <a:solidFill>
                  <a:schemeClr val="tx1"/>
                </a:solidFill>
                <a:effectLst>
                  <a:outerShdw blurRad="38100" dist="19050" dir="2700000" algn="tl" rotWithShape="0">
                    <a:schemeClr val="dk1">
                      <a:alpha val="40000"/>
                    </a:schemeClr>
                  </a:outerShdw>
                </a:effectLst>
              </a:rPr>
              <a:t>Minh họa</a:t>
            </a:r>
            <a:endParaRPr lang="en-US" sz="3200" b="1">
              <a:solidFill>
                <a:schemeClr val="tx1"/>
              </a:solidFill>
              <a:effectLst>
                <a:outerShdw blurRad="38100" dist="19050" dir="2700000" algn="tl" rotWithShape="0">
                  <a:schemeClr val="dk1">
                    <a:alpha val="40000"/>
                  </a:schemeClr>
                </a:outerShdw>
              </a:effectLst>
            </a:endParaRPr>
          </a:p>
        </p:txBody>
      </p:sp>
      <p:pic>
        <p:nvPicPr>
          <p:cNvPr id="13316" name="Picture 5" descr="D:\아초_C\ah\템플릿작업\템플릿_27\png\09.png"/>
          <p:cNvPicPr>
            <a:picLocks noChangeAspect="1"/>
          </p:cNvPicPr>
          <p:nvPr/>
        </p:nvPicPr>
        <p:blipFill>
          <a:blip r:embed="rId1"/>
          <a:stretch>
            <a:fillRect/>
          </a:stretch>
        </p:blipFill>
        <p:spPr>
          <a:xfrm>
            <a:off x="9732328" y="4689158"/>
            <a:ext cx="2366962" cy="2078037"/>
          </a:xfrm>
          <a:prstGeom prst="rect">
            <a:avLst/>
          </a:prstGeom>
          <a:noFill/>
          <a:ln w="9525">
            <a:noFill/>
          </a:ln>
        </p:spPr>
      </p:pic>
      <p:pic>
        <p:nvPicPr>
          <p:cNvPr id="3" name="Picture 2" descr="Konigsberg_bridges"/>
          <p:cNvPicPr>
            <a:picLocks noChangeAspect="1"/>
          </p:cNvPicPr>
          <p:nvPr/>
        </p:nvPicPr>
        <p:blipFill>
          <a:blip r:embed="rId2"/>
          <a:stretch>
            <a:fillRect/>
          </a:stretch>
        </p:blipFill>
        <p:spPr>
          <a:xfrm>
            <a:off x="1451610" y="1952625"/>
            <a:ext cx="4073525" cy="3210560"/>
          </a:xfrm>
          <a:prstGeom prst="rect">
            <a:avLst/>
          </a:prstGeom>
        </p:spPr>
      </p:pic>
      <p:pic>
        <p:nvPicPr>
          <p:cNvPr id="4" name="Picture 3" descr="220px-four_colour_map_example-svg"/>
          <p:cNvPicPr>
            <a:picLocks noChangeAspect="1"/>
          </p:cNvPicPr>
          <p:nvPr/>
        </p:nvPicPr>
        <p:blipFill>
          <a:blip r:embed="rId3"/>
          <a:stretch>
            <a:fillRect/>
          </a:stretch>
        </p:blipFill>
        <p:spPr>
          <a:xfrm>
            <a:off x="7967980" y="2162175"/>
            <a:ext cx="2095500" cy="2790825"/>
          </a:xfrm>
          <a:prstGeom prst="rect">
            <a:avLst/>
          </a:prstGeom>
        </p:spPr>
      </p:pic>
      <p:sp>
        <p:nvSpPr>
          <p:cNvPr id="5" name="Text Box 4"/>
          <p:cNvSpPr txBox="1"/>
          <p:nvPr/>
        </p:nvSpPr>
        <p:spPr>
          <a:xfrm>
            <a:off x="1798955" y="5553075"/>
            <a:ext cx="3379470" cy="368300"/>
          </a:xfrm>
          <a:prstGeom prst="rect">
            <a:avLst/>
          </a:prstGeom>
          <a:noFill/>
        </p:spPr>
        <p:txBody>
          <a:bodyPr wrap="square" rtlCol="0">
            <a:spAutoFit/>
          </a:bodyPr>
          <a:p>
            <a:pPr algn="ctr"/>
            <a:r>
              <a:rPr lang="en-US"/>
              <a:t> Bảy cây cầu ở Königsberg</a:t>
            </a:r>
            <a:endParaRPr lang="en-US"/>
          </a:p>
        </p:txBody>
      </p:sp>
      <p:sp>
        <p:nvSpPr>
          <p:cNvPr id="6" name="Text Box 5"/>
          <p:cNvSpPr txBox="1"/>
          <p:nvPr/>
        </p:nvSpPr>
        <p:spPr>
          <a:xfrm>
            <a:off x="7870825" y="5516880"/>
            <a:ext cx="2289810" cy="368300"/>
          </a:xfrm>
          <a:prstGeom prst="rect">
            <a:avLst/>
          </a:prstGeom>
          <a:noFill/>
        </p:spPr>
        <p:txBody>
          <a:bodyPr wrap="square" rtlCol="0">
            <a:spAutoFit/>
          </a:bodyPr>
          <a:p>
            <a:pPr algn="ctr"/>
            <a:r>
              <a:rPr lang="en-US"/>
              <a:t>bài toán bốn màu</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3" descr="D:\아초_C\ah\템플릿작업\템플릿_27\png\16.png"/>
          <p:cNvPicPr>
            <a:picLocks noChangeAspect="1"/>
          </p:cNvPicPr>
          <p:nvPr/>
        </p:nvPicPr>
        <p:blipFill>
          <a:blip r:embed="rId1"/>
          <a:stretch>
            <a:fillRect/>
          </a:stretch>
        </p:blipFill>
        <p:spPr>
          <a:xfrm>
            <a:off x="1524000" y="0"/>
            <a:ext cx="9144000" cy="6858000"/>
          </a:xfrm>
          <a:prstGeom prst="rect">
            <a:avLst/>
          </a:prstGeom>
          <a:noFill/>
          <a:ln w="9525">
            <a:noFill/>
          </a:ln>
        </p:spPr>
      </p:pic>
      <p:sp>
        <p:nvSpPr>
          <p:cNvPr id="11267" name="직사각형 24"/>
          <p:cNvSpPr/>
          <p:nvPr/>
        </p:nvSpPr>
        <p:spPr>
          <a:xfrm>
            <a:off x="2135188" y="296863"/>
            <a:ext cx="1383665" cy="583565"/>
          </a:xfrm>
          <a:prstGeom prst="rect">
            <a:avLst/>
          </a:prstGeom>
          <a:noFill/>
          <a:ln w="9525">
            <a:noFill/>
          </a:ln>
        </p:spPr>
        <p:txBody>
          <a:bodyPr wrap="none">
            <a:spAutoFit/>
          </a:bodyPr>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Đồ Thị</a:t>
            </a:r>
            <a:endPar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endParaRPr>
          </a:p>
        </p:txBody>
      </p:sp>
      <p:sp>
        <p:nvSpPr>
          <p:cNvPr id="2" name="Text Box 1"/>
          <p:cNvSpPr txBox="1"/>
          <p:nvPr/>
        </p:nvSpPr>
        <p:spPr>
          <a:xfrm>
            <a:off x="2387600" y="770255"/>
            <a:ext cx="3457575" cy="398780"/>
          </a:xfrm>
          <a:prstGeom prst="rect">
            <a:avLst/>
          </a:prstGeom>
          <a:noFill/>
        </p:spPr>
        <p:txBody>
          <a:bodyPr wrap="square" rtlCol="0">
            <a:spAutoFit/>
          </a:bodyPr>
          <a:p>
            <a:r>
              <a:rPr lang="en-US" sz="2000" b="1">
                <a:solidFill>
                  <a:schemeClr val="tx1"/>
                </a:solidFill>
                <a:effectLst>
                  <a:outerShdw blurRad="38100" dist="19050" dir="2700000" algn="tl" rotWithShape="0">
                    <a:schemeClr val="dk1">
                      <a:alpha val="40000"/>
                    </a:schemeClr>
                  </a:outerShdw>
                </a:effectLst>
              </a:rPr>
              <a:t>Khái niệm</a:t>
            </a:r>
            <a:endParaRPr lang="en-US" sz="2000" b="1">
              <a:solidFill>
                <a:schemeClr val="tx1"/>
              </a:solidFill>
              <a:effectLst>
                <a:outerShdw blurRad="38100" dist="19050" dir="2700000" algn="tl" rotWithShape="0">
                  <a:schemeClr val="dk1">
                    <a:alpha val="40000"/>
                  </a:schemeClr>
                </a:outerShdw>
              </a:effectLst>
            </a:endParaRPr>
          </a:p>
        </p:txBody>
      </p:sp>
      <p:sp>
        <p:nvSpPr>
          <p:cNvPr id="3" name="Text Box 2"/>
          <p:cNvSpPr txBox="1"/>
          <p:nvPr/>
        </p:nvSpPr>
        <p:spPr>
          <a:xfrm>
            <a:off x="2385695" y="1169035"/>
            <a:ext cx="7330440" cy="2861310"/>
          </a:xfrm>
          <a:prstGeom prst="rect">
            <a:avLst/>
          </a:prstGeom>
          <a:noFill/>
        </p:spPr>
        <p:txBody>
          <a:bodyPr wrap="square" rtlCol="0">
            <a:spAutoFit/>
          </a:bodyPr>
          <a:p>
            <a:r>
              <a:rPr lang="en-US" sz="2000">
                <a:latin typeface="Times New Roman" panose="02020603050405020304" charset="0"/>
                <a:cs typeface="Times New Roman" panose="02020603050405020304" charset="0"/>
              </a:rPr>
              <a:t>- Đồ thị là một cấu trúc rời rạc gồm các đỉnh và các cạnh nối các đỉnh đó. Được mô tả hình thức:</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   G = (V,E)</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với V gọi là tập đỉnh (Vertices) còn E gọi là tập cạnh (Edges). Có thể gọi E là tapaj các cặp (u,v) với u, v là 2 đỉnh của V</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 Đồ thị gọi là đồ thị có hướng nếu các cạnh trong E có định hướng (3) còn nếu cạnh không định hướng gọi là đồ thị vô hướng (1,2)</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 Đồ thị gọi là đa đồ thị nếu giữa 2 đỉnh có nhiều hơn 1 cạnh (1,3) còn 2 đỉnh có nhiều nhất 1 cạnh là đơn đồ thị (2)</a:t>
            </a:r>
            <a:endParaRPr lang="en-US" sz="2000">
              <a:latin typeface="Times New Roman" panose="02020603050405020304" charset="0"/>
              <a:cs typeface="Times New Roman" panose="02020603050405020304" charset="0"/>
            </a:endParaRPr>
          </a:p>
        </p:txBody>
      </p:sp>
      <p:pic>
        <p:nvPicPr>
          <p:cNvPr id="4" name="Picture 3" descr="graph-ex"/>
          <p:cNvPicPr>
            <a:picLocks noChangeAspect="1"/>
          </p:cNvPicPr>
          <p:nvPr/>
        </p:nvPicPr>
        <p:blipFill>
          <a:blip r:embed="rId2"/>
          <a:stretch>
            <a:fillRect/>
          </a:stretch>
        </p:blipFill>
        <p:spPr>
          <a:xfrm>
            <a:off x="3736975" y="4257040"/>
            <a:ext cx="4718685" cy="20396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3" descr="D:\아초_C\ah\템플릿작업\템플릿_27\png\16.png"/>
          <p:cNvPicPr>
            <a:picLocks noChangeAspect="1"/>
          </p:cNvPicPr>
          <p:nvPr/>
        </p:nvPicPr>
        <p:blipFill>
          <a:blip r:embed="rId1"/>
          <a:stretch>
            <a:fillRect/>
          </a:stretch>
        </p:blipFill>
        <p:spPr>
          <a:xfrm>
            <a:off x="1356360" y="0"/>
            <a:ext cx="9495790" cy="6858000"/>
          </a:xfrm>
          <a:prstGeom prst="rect">
            <a:avLst/>
          </a:prstGeom>
          <a:noFill/>
          <a:ln w="9525">
            <a:noFill/>
          </a:ln>
        </p:spPr>
      </p:pic>
      <p:sp>
        <p:nvSpPr>
          <p:cNvPr id="11267" name="직사각형 24"/>
          <p:cNvSpPr/>
          <p:nvPr/>
        </p:nvSpPr>
        <p:spPr>
          <a:xfrm>
            <a:off x="2135188" y="296863"/>
            <a:ext cx="1383665" cy="583565"/>
          </a:xfrm>
          <a:prstGeom prst="rect">
            <a:avLst/>
          </a:prstGeom>
          <a:noFill/>
          <a:ln w="9525">
            <a:noFill/>
          </a:ln>
        </p:spPr>
        <p:txBody>
          <a:bodyPr wrap="none">
            <a:spAutoFit/>
          </a:bodyPr>
          <a:p>
            <a:r>
              <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rPr>
              <a:t>Đồ Thị</a:t>
            </a:r>
            <a:endParaRPr lang="en-US" altLang="ko-KR" sz="3200" b="1" dirty="0">
              <a:solidFill>
                <a:schemeClr val="tx1"/>
              </a:solidFill>
              <a:effectLst>
                <a:outerShdw blurRad="38100" dist="19050" dir="2700000" algn="tl" rotWithShape="0">
                  <a:schemeClr val="dk1">
                    <a:alpha val="40000"/>
                  </a:schemeClr>
                </a:outerShdw>
              </a:effectLst>
              <a:latin typeface="Times New Roman" panose="02020603050405020304" charset="0"/>
              <a:ea typeface="Malgun Gothic" panose="020B0503020000020004" charset="-127"/>
              <a:cs typeface="Times New Roman" panose="02020603050405020304" charset="0"/>
            </a:endParaRPr>
          </a:p>
        </p:txBody>
      </p:sp>
      <p:sp>
        <p:nvSpPr>
          <p:cNvPr id="2" name="Text Box 1"/>
          <p:cNvSpPr txBox="1"/>
          <p:nvPr/>
        </p:nvSpPr>
        <p:spPr>
          <a:xfrm>
            <a:off x="2351405" y="944880"/>
            <a:ext cx="3457575" cy="398780"/>
          </a:xfrm>
          <a:prstGeom prst="rect">
            <a:avLst/>
          </a:prstGeom>
          <a:noFill/>
        </p:spPr>
        <p:txBody>
          <a:bodyPr wrap="square" rtlCol="0">
            <a:spAutoFit/>
          </a:bodyPr>
          <a:p>
            <a:r>
              <a:rPr lang="en-US" sz="2000" b="1">
                <a:solidFill>
                  <a:schemeClr val="tx1"/>
                </a:solidFill>
                <a:effectLst>
                  <a:outerShdw blurRad="38100" dist="19050" dir="2700000" algn="tl" rotWithShape="0">
                    <a:schemeClr val="dk1">
                      <a:alpha val="40000"/>
                    </a:schemeClr>
                  </a:outerShdw>
                </a:effectLst>
              </a:rPr>
              <a:t>Ứng dụng</a:t>
            </a:r>
            <a:endParaRPr lang="en-US" sz="2000" b="1">
              <a:solidFill>
                <a:schemeClr val="tx1"/>
              </a:solidFill>
              <a:effectLst>
                <a:outerShdw blurRad="38100" dist="19050" dir="2700000" algn="tl" rotWithShape="0">
                  <a:schemeClr val="dk1">
                    <a:alpha val="40000"/>
                  </a:schemeClr>
                </a:outerShdw>
              </a:effectLst>
            </a:endParaRPr>
          </a:p>
        </p:txBody>
      </p:sp>
      <p:sp>
        <p:nvSpPr>
          <p:cNvPr id="5" name="Text Box 4"/>
          <p:cNvSpPr txBox="1"/>
          <p:nvPr/>
        </p:nvSpPr>
        <p:spPr>
          <a:xfrm>
            <a:off x="1955165" y="1484630"/>
            <a:ext cx="8185150" cy="4799965"/>
          </a:xfrm>
          <a:prstGeom prst="rect">
            <a:avLst/>
          </a:prstGeom>
          <a:noFill/>
        </p:spPr>
        <p:txBody>
          <a:bodyPr wrap="square" rtlCol="0">
            <a:spAutoFit/>
          </a:bodyPr>
          <a:p>
            <a:r>
              <a:rPr lang="en-US"/>
              <a:t>- Lý thuyết đồ thị được ứng dụng nhiều trong phân tích lưới. Có hai kiểu    phân tích lưới. Kiểu thứ nhất là phân tích để tìm các tính chất về cấu trúc  của một lưới, chẳng hạn nó là một scale-free network hay là một              small-world network. Kiểu thứ hai, phân tích để đo đạc, chẳng hạn mức độ lưu thông xe cộ trong một phần của mạng lưới giao thông (transportation network).</a:t>
            </a:r>
            <a:endParaRPr lang="en-US"/>
          </a:p>
          <a:p>
            <a:r>
              <a:rPr lang="en-US"/>
              <a:t>- Lý thuyết đồ thị còn được dùng trong nghiên cứu phân tử. Trong vật lý   vật chất ngưng tụ, cấu trúc ba chiều phức tạp của các hệ nguyên tử có thể    được nghiên cứu một cách định lượng bằng cách thu thập thống kê về các tính chất lý thuyết đồ thị có liên quan đến cấu trúc tô pô của các nguyên   tử. Ví dụ, các vành đường đi ngắn nhất Franzblau (Franzblau's shortest-path rings).</a:t>
            </a:r>
            <a:endParaRPr lang="en-US"/>
          </a:p>
          <a:p>
            <a:r>
              <a:rPr lang="en-US"/>
              <a:t>- Ví dụ như mạng internet là một đồ thị ảo cực lớn. Mỗi đỉnh là một trang  web, và mỗi cạnh là đường kết nối giữa hai trang.</a:t>
            </a:r>
            <a:endParaRPr lang="en-US"/>
          </a:p>
          <a:p>
            <a:r>
              <a:rPr lang="en-US"/>
              <a:t>- Một số trang web, như Wikipedia hay Facebook, có rất nhiều đường dẫn,   trong khi các trang web khác có ít đường dẫn hơn. Đây là nguyên tắc       chính để Google sắp xếp các kết quả tìm kiếm.</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631315" y="2529205"/>
            <a:ext cx="9063990" cy="1938020"/>
          </a:xfrm>
          <a:prstGeom prst="rect">
            <a:avLst/>
          </a:prstGeom>
          <a:noFill/>
        </p:spPr>
        <p:txBody>
          <a:bodyPr wrap="square" rtlCol="0">
            <a:spAutoFit/>
          </a:bodyPr>
          <a:p>
            <a:r>
              <a:rPr lang="en-US" sz="2400" b="1"/>
              <a:t>Do có nhiều ứng dụng trong thực tế và đặc biệt có nhiều  ứng dụng trong công nghệ thông tin nên đồ thị cần được biểu diễn trên máy tính để có thể xử lý các bài toán liên    quan đến đồ thị. Vậy để biểu diễn được đồ thị thì chúng ta làm thế nào?</a:t>
            </a:r>
            <a:endParaRPr lang="en-US" sz="2400" b="1"/>
          </a:p>
        </p:txBody>
      </p:sp>
      <p:pic>
        <p:nvPicPr>
          <p:cNvPr id="13316" name="Picture 5" descr="D:\아초_C\ah\템플릿작업\템플릿_27\png\09.png"/>
          <p:cNvPicPr>
            <a:picLocks noChangeAspect="1"/>
          </p:cNvPicPr>
          <p:nvPr/>
        </p:nvPicPr>
        <p:blipFill>
          <a:blip r:embed="rId1"/>
          <a:stretch>
            <a:fillRect/>
          </a:stretch>
        </p:blipFill>
        <p:spPr>
          <a:xfrm>
            <a:off x="9825038" y="4760913"/>
            <a:ext cx="2366962" cy="2078037"/>
          </a:xfrm>
          <a:prstGeom prst="rect">
            <a:avLst/>
          </a:prstGeom>
          <a:noFill/>
          <a:ln w="9525">
            <a:noFill/>
          </a:ln>
        </p:spPr>
      </p:pic>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13410</Words>
  <Application>WPS Presentation</Application>
  <PresentationFormat>화면 슬라이드 쇼(4:3)</PresentationFormat>
  <Paragraphs>335</Paragraphs>
  <Slides>44</Slides>
  <Notes>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44</vt:i4>
      </vt:variant>
    </vt:vector>
  </HeadingPairs>
  <TitlesOfParts>
    <vt:vector size="55" baseType="lpstr">
      <vt:lpstr>Arial</vt:lpstr>
      <vt:lpstr>SimSun</vt:lpstr>
      <vt:lpstr>Wingdings</vt:lpstr>
      <vt:lpstr>굴림</vt:lpstr>
      <vt:lpstr>Malgun Gothic</vt:lpstr>
      <vt:lpstr>HY견고딕</vt:lpstr>
      <vt:lpstr>Times New Roman</vt:lpstr>
      <vt:lpstr>Microsoft YaHei</vt:lpstr>
      <vt:lpstr>Arial Unicode MS</vt:lpstr>
      <vt:lpstr>Office 테마</vt:lpstr>
      <vt:lpstr>1_디자인 사용자 지정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asadal</dc:creator>
  <cp:lastModifiedBy>PC</cp:lastModifiedBy>
  <cp:revision>96</cp:revision>
  <dcterms:created xsi:type="dcterms:W3CDTF">2013-10-01T02:54:00Z</dcterms:created>
  <dcterms:modified xsi:type="dcterms:W3CDTF">2021-06-08T06:35:41Z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